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0" r:id="rId2"/>
    <p:sldId id="257" r:id="rId3"/>
    <p:sldId id="256" r:id="rId4"/>
    <p:sldId id="291" r:id="rId5"/>
    <p:sldId id="258" r:id="rId6"/>
    <p:sldId id="259" r:id="rId7"/>
    <p:sldId id="260" r:id="rId8"/>
    <p:sldId id="261" r:id="rId9"/>
    <p:sldId id="262" r:id="rId10"/>
    <p:sldId id="263" r:id="rId11"/>
    <p:sldId id="283" r:id="rId12"/>
    <p:sldId id="264" r:id="rId13"/>
    <p:sldId id="265" r:id="rId14"/>
    <p:sldId id="267" r:id="rId15"/>
    <p:sldId id="268" r:id="rId16"/>
    <p:sldId id="284" r:id="rId17"/>
    <p:sldId id="269" r:id="rId18"/>
    <p:sldId id="272" r:id="rId19"/>
    <p:sldId id="285" r:id="rId20"/>
    <p:sldId id="286" r:id="rId21"/>
    <p:sldId id="287" r:id="rId22"/>
    <p:sldId id="273" r:id="rId23"/>
    <p:sldId id="274" r:id="rId24"/>
    <p:sldId id="275" r:id="rId25"/>
    <p:sldId id="288" r:id="rId26"/>
    <p:sldId id="276" r:id="rId27"/>
    <p:sldId id="277" r:id="rId28"/>
    <p:sldId id="278" r:id="rId29"/>
    <p:sldId id="289" r:id="rId30"/>
    <p:sldId id="279" r:id="rId31"/>
  </p:sldIdLst>
  <p:sldSz cx="118872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68" autoAdjust="0"/>
  </p:normalViewPr>
  <p:slideViewPr>
    <p:cSldViewPr>
      <p:cViewPr>
        <p:scale>
          <a:sx n="66" d="100"/>
          <a:sy n="66" d="100"/>
        </p:scale>
        <p:origin x="-906" y="-156"/>
      </p:cViewPr>
      <p:guideLst>
        <p:guide orient="horz" pos="2160"/>
        <p:guide pos="3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E3837F-B6EA-4800-B9FB-B54A050ADA03}" type="datetimeFigureOut">
              <a:rPr lang="en-US" smtClean="0"/>
              <a:t>12/22/2016</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82CFAA-9480-42E4-9FCA-262FE9BF4C13}" type="slidenum">
              <a:rPr lang="en-US" smtClean="0"/>
              <a:t>‹#›</a:t>
            </a:fld>
            <a:endParaRPr lang="en-US"/>
          </a:p>
        </p:txBody>
      </p:sp>
    </p:spTree>
    <p:extLst>
      <p:ext uri="{BB962C8B-B14F-4D97-AF65-F5344CB8AC3E}">
        <p14:creationId xmlns:p14="http://schemas.microsoft.com/office/powerpoint/2010/main" val="334677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Please see the instructions here</a:t>
            </a:r>
            <a:r>
              <a:rPr lang="en-US" baseline="0" dirty="0" smtClean="0"/>
              <a:t> before going to present the content in the class.</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1</a:t>
            </a:fld>
            <a:endParaRPr lang="en-US"/>
          </a:p>
        </p:txBody>
      </p:sp>
    </p:spTree>
    <p:extLst>
      <p:ext uri="{BB962C8B-B14F-4D97-AF65-F5344CB8AC3E}">
        <p14:creationId xmlns:p14="http://schemas.microsoft.com/office/powerpoint/2010/main" val="266033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Importance of tree plantation.</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11</a:t>
            </a:fld>
            <a:endParaRPr lang="en-US"/>
          </a:p>
        </p:txBody>
      </p:sp>
    </p:spTree>
    <p:extLst>
      <p:ext uri="{BB962C8B-B14F-4D97-AF65-F5344CB8AC3E}">
        <p14:creationId xmlns:p14="http://schemas.microsoft.com/office/powerpoint/2010/main" val="4054783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Definition of tree plantation.</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12</a:t>
            </a:fld>
            <a:endParaRPr lang="en-US"/>
          </a:p>
        </p:txBody>
      </p:sp>
    </p:spTree>
    <p:extLst>
      <p:ext uri="{BB962C8B-B14F-4D97-AF65-F5344CB8AC3E}">
        <p14:creationId xmlns:p14="http://schemas.microsoft.com/office/powerpoint/2010/main" val="3200748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Our duty.</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13</a:t>
            </a:fld>
            <a:endParaRPr lang="en-US"/>
          </a:p>
        </p:txBody>
      </p:sp>
    </p:spTree>
    <p:extLst>
      <p:ext uri="{BB962C8B-B14F-4D97-AF65-F5344CB8AC3E}">
        <p14:creationId xmlns:p14="http://schemas.microsoft.com/office/powerpoint/2010/main" val="2842713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Necessity of oxygen that we find from trees.</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14</a:t>
            </a:fld>
            <a:endParaRPr lang="en-US"/>
          </a:p>
        </p:txBody>
      </p:sp>
    </p:spTree>
    <p:extLst>
      <p:ext uri="{BB962C8B-B14F-4D97-AF65-F5344CB8AC3E}">
        <p14:creationId xmlns:p14="http://schemas.microsoft.com/office/powerpoint/2010/main" val="233656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Necessity of tree.</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15</a:t>
            </a:fld>
            <a:endParaRPr lang="en-US"/>
          </a:p>
        </p:txBody>
      </p:sp>
    </p:spTree>
    <p:extLst>
      <p:ext uri="{BB962C8B-B14F-4D97-AF65-F5344CB8AC3E}">
        <p14:creationId xmlns:p14="http://schemas.microsoft.com/office/powerpoint/2010/main" val="234313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Tree meets out fruits</a:t>
            </a:r>
            <a:r>
              <a:rPr lang="en-US" baseline="0" dirty="0" smtClean="0"/>
              <a:t> thirst.</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16</a:t>
            </a:fld>
            <a:endParaRPr lang="en-US"/>
          </a:p>
        </p:txBody>
      </p:sp>
    </p:spTree>
    <p:extLst>
      <p:ext uri="{BB962C8B-B14F-4D97-AF65-F5344CB8AC3E}">
        <p14:creationId xmlns:p14="http://schemas.microsoft.com/office/powerpoint/2010/main" val="3248398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We are fond of trees.</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17</a:t>
            </a:fld>
            <a:endParaRPr lang="en-US"/>
          </a:p>
        </p:txBody>
      </p:sp>
    </p:spTree>
    <p:extLst>
      <p:ext uri="{BB962C8B-B14F-4D97-AF65-F5344CB8AC3E}">
        <p14:creationId xmlns:p14="http://schemas.microsoft.com/office/powerpoint/2010/main" val="2912437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Medicine</a:t>
            </a:r>
            <a:r>
              <a:rPr lang="en-US" baseline="0" dirty="0" smtClean="0"/>
              <a:t> is made from trees.</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18</a:t>
            </a:fld>
            <a:endParaRPr lang="en-US"/>
          </a:p>
        </p:txBody>
      </p:sp>
    </p:spTree>
    <p:extLst>
      <p:ext uri="{BB962C8B-B14F-4D97-AF65-F5344CB8AC3E}">
        <p14:creationId xmlns:p14="http://schemas.microsoft.com/office/powerpoint/2010/main" val="2295894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Necessity of tree is shown here.</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19</a:t>
            </a:fld>
            <a:endParaRPr lang="en-US"/>
          </a:p>
        </p:txBody>
      </p:sp>
    </p:spTree>
    <p:extLst>
      <p:ext uri="{BB962C8B-B14F-4D97-AF65-F5344CB8AC3E}">
        <p14:creationId xmlns:p14="http://schemas.microsoft.com/office/powerpoint/2010/main" val="4106163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Habitation of birds and beasts.</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20</a:t>
            </a:fld>
            <a:endParaRPr lang="en-US"/>
          </a:p>
        </p:txBody>
      </p:sp>
    </p:spTree>
    <p:extLst>
      <p:ext uri="{BB962C8B-B14F-4D97-AF65-F5344CB8AC3E}">
        <p14:creationId xmlns:p14="http://schemas.microsoft.com/office/powerpoint/2010/main" val="181911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Welcome slide.</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2</a:t>
            </a:fld>
            <a:endParaRPr lang="en-US"/>
          </a:p>
        </p:txBody>
      </p:sp>
    </p:spTree>
    <p:extLst>
      <p:ext uri="{BB962C8B-B14F-4D97-AF65-F5344CB8AC3E}">
        <p14:creationId xmlns:p14="http://schemas.microsoft.com/office/powerpoint/2010/main" val="774022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An</a:t>
            </a:r>
            <a:r>
              <a:rPr lang="en-US" baseline="0" dirty="0" smtClean="0"/>
              <a:t> ecological </a:t>
            </a:r>
            <a:r>
              <a:rPr lang="en-US" dirty="0" smtClean="0"/>
              <a:t>balanced environment </a:t>
            </a:r>
            <a:r>
              <a:rPr lang="bn-IN" dirty="0" smtClean="0">
                <a:latin typeface="NikoshBAN" pitchFamily="2" charset="0"/>
                <a:cs typeface="NikoshBAN" pitchFamily="2" charset="0"/>
              </a:rPr>
              <a:t>(প্রাকৃতিক</a:t>
            </a:r>
            <a:r>
              <a:rPr lang="bn-IN" baseline="0" dirty="0" smtClean="0">
                <a:latin typeface="NikoshBAN" pitchFamily="2" charset="0"/>
                <a:cs typeface="NikoshBAN" pitchFamily="2" charset="0"/>
              </a:rPr>
              <a:t> ভারসাম্যপূর্ণ পরিবেশ) </a:t>
            </a:r>
            <a:r>
              <a:rPr lang="en-US" dirty="0" smtClean="0">
                <a:latin typeface="NikoshBAN" pitchFamily="2" charset="0"/>
                <a:cs typeface="NikoshBAN" pitchFamily="2" charset="0"/>
              </a:rPr>
              <a:t> </a:t>
            </a:r>
            <a:r>
              <a:rPr lang="en-US" dirty="0" smtClean="0"/>
              <a:t>includes birds, animals, little creatures, trees and all kinds of living beings.</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21</a:t>
            </a:fld>
            <a:endParaRPr lang="en-US"/>
          </a:p>
        </p:txBody>
      </p:sp>
    </p:spTree>
    <p:extLst>
      <p:ext uri="{BB962C8B-B14F-4D97-AF65-F5344CB8AC3E}">
        <p14:creationId xmlns:p14="http://schemas.microsoft.com/office/powerpoint/2010/main" val="1644709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There</a:t>
            </a:r>
            <a:r>
              <a:rPr lang="en-US" baseline="0" dirty="0" smtClean="0"/>
              <a:t> are so many medicinal plants like (</a:t>
            </a:r>
            <a:r>
              <a:rPr lang="bn-IN" baseline="0" dirty="0" smtClean="0"/>
              <a:t>তুলসী পাতা গাছ, নিসিন্দা গাছ, নিম গাছ) </a:t>
            </a:r>
            <a:r>
              <a:rPr lang="en-US" baseline="0" dirty="0" smtClean="0"/>
              <a:t>etc. Only three shown here.</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22</a:t>
            </a:fld>
            <a:endParaRPr lang="en-US"/>
          </a:p>
        </p:txBody>
      </p:sp>
    </p:spTree>
    <p:extLst>
      <p:ext uri="{BB962C8B-B14F-4D97-AF65-F5344CB8AC3E}">
        <p14:creationId xmlns:p14="http://schemas.microsoft.com/office/powerpoint/2010/main" val="1526603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Tree plantation week is highlighted here.</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23</a:t>
            </a:fld>
            <a:endParaRPr lang="en-US"/>
          </a:p>
        </p:txBody>
      </p:sp>
    </p:spTree>
    <p:extLst>
      <p:ext uri="{BB962C8B-B14F-4D97-AF65-F5344CB8AC3E}">
        <p14:creationId xmlns:p14="http://schemas.microsoft.com/office/powerpoint/2010/main" val="1591369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Cutting trees at random turns a country into desert and existence of life is destroyed shown here.</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24</a:t>
            </a:fld>
            <a:endParaRPr lang="en-US"/>
          </a:p>
        </p:txBody>
      </p:sp>
    </p:spTree>
    <p:extLst>
      <p:ext uri="{BB962C8B-B14F-4D97-AF65-F5344CB8AC3E}">
        <p14:creationId xmlns:p14="http://schemas.microsoft.com/office/powerpoint/2010/main" val="761554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Importance of tree plantation is acknowledged here.</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25</a:t>
            </a:fld>
            <a:endParaRPr lang="en-US"/>
          </a:p>
        </p:txBody>
      </p:sp>
    </p:spTree>
    <p:extLst>
      <p:ext uri="{BB962C8B-B14F-4D97-AF65-F5344CB8AC3E}">
        <p14:creationId xmlns:p14="http://schemas.microsoft.com/office/powerpoint/2010/main" val="1684103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Our duty is recommended here.</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26</a:t>
            </a:fld>
            <a:endParaRPr lang="en-US"/>
          </a:p>
        </p:txBody>
      </p:sp>
    </p:spTree>
    <p:extLst>
      <p:ext uri="{BB962C8B-B14F-4D97-AF65-F5344CB8AC3E}">
        <p14:creationId xmlns:p14="http://schemas.microsoft.com/office/powerpoint/2010/main" val="34081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Group work.</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27</a:t>
            </a:fld>
            <a:endParaRPr lang="en-US"/>
          </a:p>
        </p:txBody>
      </p:sp>
    </p:spTree>
    <p:extLst>
      <p:ext uri="{BB962C8B-B14F-4D97-AF65-F5344CB8AC3E}">
        <p14:creationId xmlns:p14="http://schemas.microsoft.com/office/powerpoint/2010/main" val="3637780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Assignment at home.</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28</a:t>
            </a:fld>
            <a:endParaRPr lang="en-US"/>
          </a:p>
        </p:txBody>
      </p:sp>
    </p:spTree>
    <p:extLst>
      <p:ext uri="{BB962C8B-B14F-4D97-AF65-F5344CB8AC3E}">
        <p14:creationId xmlns:p14="http://schemas.microsoft.com/office/powerpoint/2010/main" val="1856163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Ending slide.</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29</a:t>
            </a:fld>
            <a:endParaRPr lang="en-US"/>
          </a:p>
        </p:txBody>
      </p:sp>
    </p:spTree>
    <p:extLst>
      <p:ext uri="{BB962C8B-B14F-4D97-AF65-F5344CB8AC3E}">
        <p14:creationId xmlns:p14="http://schemas.microsoft.com/office/powerpoint/2010/main" val="35672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Introduction of the teacher &amp; the class.</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3</a:t>
            </a:fld>
            <a:endParaRPr lang="en-US"/>
          </a:p>
        </p:txBody>
      </p:sp>
    </p:spTree>
    <p:extLst>
      <p:ext uri="{BB962C8B-B14F-4D97-AF65-F5344CB8AC3E}">
        <p14:creationId xmlns:p14="http://schemas.microsoft.com/office/powerpoint/2010/main" val="362297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Suspension to take out the lesson name from the students.</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5</a:t>
            </a:fld>
            <a:endParaRPr lang="en-US"/>
          </a:p>
        </p:txBody>
      </p:sp>
    </p:spTree>
    <p:extLst>
      <p:ext uri="{BB962C8B-B14F-4D97-AF65-F5344CB8AC3E}">
        <p14:creationId xmlns:p14="http://schemas.microsoft.com/office/powerpoint/2010/main" val="150895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Lesson declaration.</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6</a:t>
            </a:fld>
            <a:endParaRPr lang="en-US"/>
          </a:p>
        </p:txBody>
      </p:sp>
    </p:spTree>
    <p:extLst>
      <p:ext uri="{BB962C8B-B14F-4D97-AF65-F5344CB8AC3E}">
        <p14:creationId xmlns:p14="http://schemas.microsoft.com/office/powerpoint/2010/main" val="141922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Speaking, listening &amp; writing skills will be focused in this lesson.</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7</a:t>
            </a:fld>
            <a:endParaRPr lang="en-US"/>
          </a:p>
        </p:txBody>
      </p:sp>
    </p:spTree>
    <p:extLst>
      <p:ext uri="{BB962C8B-B14F-4D97-AF65-F5344CB8AC3E}">
        <p14:creationId xmlns:p14="http://schemas.microsoft.com/office/powerpoint/2010/main" val="249138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Introduction of the topic.</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8</a:t>
            </a:fld>
            <a:endParaRPr lang="en-US"/>
          </a:p>
        </p:txBody>
      </p:sp>
    </p:spTree>
    <p:extLst>
      <p:ext uri="{BB962C8B-B14F-4D97-AF65-F5344CB8AC3E}">
        <p14:creationId xmlns:p14="http://schemas.microsoft.com/office/powerpoint/2010/main" val="61830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Introduction of the topic.</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9</a:t>
            </a:fld>
            <a:endParaRPr lang="en-US"/>
          </a:p>
        </p:txBody>
      </p:sp>
    </p:spTree>
    <p:extLst>
      <p:ext uri="{BB962C8B-B14F-4D97-AF65-F5344CB8AC3E}">
        <p14:creationId xmlns:p14="http://schemas.microsoft.com/office/powerpoint/2010/main" val="145188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Tree is a friend in deed.</a:t>
            </a:r>
            <a:endParaRPr lang="en-US" dirty="0"/>
          </a:p>
        </p:txBody>
      </p:sp>
      <p:sp>
        <p:nvSpPr>
          <p:cNvPr id="4" name="Slide Number Placeholder 3"/>
          <p:cNvSpPr>
            <a:spLocks noGrp="1"/>
          </p:cNvSpPr>
          <p:nvPr>
            <p:ph type="sldNum" sz="quarter" idx="10"/>
          </p:nvPr>
        </p:nvSpPr>
        <p:spPr/>
        <p:txBody>
          <a:bodyPr/>
          <a:lstStyle/>
          <a:p>
            <a:fld id="{8982CFAA-9480-42E4-9FCA-262FE9BF4C13}" type="slidenum">
              <a:rPr lang="en-US" smtClean="0"/>
              <a:t>10</a:t>
            </a:fld>
            <a:endParaRPr lang="en-US"/>
          </a:p>
        </p:txBody>
      </p:sp>
    </p:spTree>
    <p:extLst>
      <p:ext uri="{BB962C8B-B14F-4D97-AF65-F5344CB8AC3E}">
        <p14:creationId xmlns:p14="http://schemas.microsoft.com/office/powerpoint/2010/main" val="3467334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6"/>
            <a:ext cx="1010412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F1229-9319-447C-870F-64553D7B50BC}"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A747F-634D-40B4-84EE-77AD09F51879}" type="slidenum">
              <a:rPr lang="en-US" smtClean="0"/>
              <a:t>‹#›</a:t>
            </a:fld>
            <a:endParaRPr lang="en-US"/>
          </a:p>
        </p:txBody>
      </p:sp>
    </p:spTree>
    <p:extLst>
      <p:ext uri="{BB962C8B-B14F-4D97-AF65-F5344CB8AC3E}">
        <p14:creationId xmlns:p14="http://schemas.microsoft.com/office/powerpoint/2010/main" val="25877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F1229-9319-447C-870F-64553D7B50BC}"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A747F-634D-40B4-84EE-77AD09F51879}" type="slidenum">
              <a:rPr lang="en-US" smtClean="0"/>
              <a:t>‹#›</a:t>
            </a:fld>
            <a:endParaRPr lang="en-US"/>
          </a:p>
        </p:txBody>
      </p:sp>
    </p:spTree>
    <p:extLst>
      <p:ext uri="{BB962C8B-B14F-4D97-AF65-F5344CB8AC3E}">
        <p14:creationId xmlns:p14="http://schemas.microsoft.com/office/powerpoint/2010/main" val="267074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39"/>
            <a:ext cx="267462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 y="274639"/>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F1229-9319-447C-870F-64553D7B50BC}"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A747F-634D-40B4-84EE-77AD09F51879}" type="slidenum">
              <a:rPr lang="en-US" smtClean="0"/>
              <a:t>‹#›</a:t>
            </a:fld>
            <a:endParaRPr lang="en-US"/>
          </a:p>
        </p:txBody>
      </p:sp>
    </p:spTree>
    <p:extLst>
      <p:ext uri="{BB962C8B-B14F-4D97-AF65-F5344CB8AC3E}">
        <p14:creationId xmlns:p14="http://schemas.microsoft.com/office/powerpoint/2010/main" val="287350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F1229-9319-447C-870F-64553D7B50BC}"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A747F-634D-40B4-84EE-77AD09F51879}" type="slidenum">
              <a:rPr lang="en-US" smtClean="0"/>
              <a:t>‹#›</a:t>
            </a:fld>
            <a:endParaRPr lang="en-US"/>
          </a:p>
        </p:txBody>
      </p:sp>
    </p:spTree>
    <p:extLst>
      <p:ext uri="{BB962C8B-B14F-4D97-AF65-F5344CB8AC3E}">
        <p14:creationId xmlns:p14="http://schemas.microsoft.com/office/powerpoint/2010/main" val="127919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F1229-9319-447C-870F-64553D7B50BC}"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A747F-634D-40B4-84EE-77AD09F51879}" type="slidenum">
              <a:rPr lang="en-US" smtClean="0"/>
              <a:t>‹#›</a:t>
            </a:fld>
            <a:endParaRPr lang="en-US"/>
          </a:p>
        </p:txBody>
      </p:sp>
    </p:spTree>
    <p:extLst>
      <p:ext uri="{BB962C8B-B14F-4D97-AF65-F5344CB8AC3E}">
        <p14:creationId xmlns:p14="http://schemas.microsoft.com/office/powerpoint/2010/main" val="85412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26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F1229-9319-447C-870F-64553D7B50BC}" type="datetimeFigureOut">
              <a:rPr lang="en-US" smtClean="0"/>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A747F-634D-40B4-84EE-77AD09F51879}" type="slidenum">
              <a:rPr lang="en-US" smtClean="0"/>
              <a:t>‹#›</a:t>
            </a:fld>
            <a:endParaRPr lang="en-US"/>
          </a:p>
        </p:txBody>
      </p:sp>
    </p:spTree>
    <p:extLst>
      <p:ext uri="{BB962C8B-B14F-4D97-AF65-F5344CB8AC3E}">
        <p14:creationId xmlns:p14="http://schemas.microsoft.com/office/powerpoint/2010/main" val="389207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F1229-9319-447C-870F-64553D7B50BC}" type="datetimeFigureOut">
              <a:rPr lang="en-US" smtClean="0"/>
              <a:t>12/22/2016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A747F-634D-40B4-84EE-77AD09F51879}" type="slidenum">
              <a:rPr lang="en-US" smtClean="0"/>
              <a:t>‹#›</a:t>
            </a:fld>
            <a:endParaRPr lang="en-US"/>
          </a:p>
        </p:txBody>
      </p:sp>
    </p:spTree>
    <p:extLst>
      <p:ext uri="{BB962C8B-B14F-4D97-AF65-F5344CB8AC3E}">
        <p14:creationId xmlns:p14="http://schemas.microsoft.com/office/powerpoint/2010/main" val="358044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F1229-9319-447C-870F-64553D7B50BC}" type="datetimeFigureOut">
              <a:rPr lang="en-US" smtClean="0"/>
              <a:t>12/22/2016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A747F-634D-40B4-84EE-77AD09F51879}" type="slidenum">
              <a:rPr lang="en-US" smtClean="0"/>
              <a:t>‹#›</a:t>
            </a:fld>
            <a:endParaRPr lang="en-US"/>
          </a:p>
        </p:txBody>
      </p:sp>
    </p:spTree>
    <p:extLst>
      <p:ext uri="{BB962C8B-B14F-4D97-AF65-F5344CB8AC3E}">
        <p14:creationId xmlns:p14="http://schemas.microsoft.com/office/powerpoint/2010/main" val="50557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F1229-9319-447C-870F-64553D7B50BC}" type="datetimeFigureOut">
              <a:rPr lang="en-US" smtClean="0"/>
              <a:t>12/22/2016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A747F-634D-40B4-84EE-77AD09F51879}" type="slidenum">
              <a:rPr lang="en-US" smtClean="0"/>
              <a:t>‹#›</a:t>
            </a:fld>
            <a:endParaRPr lang="en-US"/>
          </a:p>
        </p:txBody>
      </p:sp>
    </p:spTree>
    <p:extLst>
      <p:ext uri="{BB962C8B-B14F-4D97-AF65-F5344CB8AC3E}">
        <p14:creationId xmlns:p14="http://schemas.microsoft.com/office/powerpoint/2010/main" val="202599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F1229-9319-447C-870F-64553D7B50BC}" type="datetimeFigureOut">
              <a:rPr lang="en-US" smtClean="0"/>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A747F-634D-40B4-84EE-77AD09F51879}" type="slidenum">
              <a:rPr lang="en-US" smtClean="0"/>
              <a:t>‹#›</a:t>
            </a:fld>
            <a:endParaRPr lang="en-US"/>
          </a:p>
        </p:txBody>
      </p:sp>
    </p:spTree>
    <p:extLst>
      <p:ext uri="{BB962C8B-B14F-4D97-AF65-F5344CB8AC3E}">
        <p14:creationId xmlns:p14="http://schemas.microsoft.com/office/powerpoint/2010/main" val="292181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F1229-9319-447C-870F-64553D7B50BC}" type="datetimeFigureOut">
              <a:rPr lang="en-US" smtClean="0"/>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A747F-634D-40B4-84EE-77AD09F51879}" type="slidenum">
              <a:rPr lang="en-US" smtClean="0"/>
              <a:t>‹#›</a:t>
            </a:fld>
            <a:endParaRPr lang="en-US"/>
          </a:p>
        </p:txBody>
      </p:sp>
    </p:spTree>
    <p:extLst>
      <p:ext uri="{BB962C8B-B14F-4D97-AF65-F5344CB8AC3E}">
        <p14:creationId xmlns:p14="http://schemas.microsoft.com/office/powerpoint/2010/main" val="15647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274638"/>
            <a:ext cx="1069848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0" y="1600201"/>
            <a:ext cx="1069848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6356351"/>
            <a:ext cx="2773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F1229-9319-447C-870F-64553D7B50BC}" type="datetimeFigureOut">
              <a:rPr lang="en-US" smtClean="0"/>
              <a:t>12/22/2016</a:t>
            </a:fld>
            <a:endParaRPr lang="en-US"/>
          </a:p>
        </p:txBody>
      </p:sp>
      <p:sp>
        <p:nvSpPr>
          <p:cNvPr id="5" name="Footer Placeholder 4"/>
          <p:cNvSpPr>
            <a:spLocks noGrp="1"/>
          </p:cNvSpPr>
          <p:nvPr>
            <p:ph type="ftr" sz="quarter" idx="3"/>
          </p:nvPr>
        </p:nvSpPr>
        <p:spPr>
          <a:xfrm>
            <a:off x="4061460" y="6356351"/>
            <a:ext cx="3764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6356351"/>
            <a:ext cx="27736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A747F-634D-40B4-84EE-77AD09F51879}" type="slidenum">
              <a:rPr lang="en-US" smtClean="0"/>
              <a:t>‹#›</a:t>
            </a:fld>
            <a:endParaRPr lang="en-US"/>
          </a:p>
        </p:txBody>
      </p:sp>
    </p:spTree>
    <p:extLst>
      <p:ext uri="{BB962C8B-B14F-4D97-AF65-F5344CB8AC3E}">
        <p14:creationId xmlns:p14="http://schemas.microsoft.com/office/powerpoint/2010/main" val="2876357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jpg"/><Relationship Id="rId12"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g"/><Relationship Id="rId5" Type="http://schemas.openxmlformats.org/officeDocument/2006/relationships/image" Target="../media/image27.jp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gi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gif"/></Relationships>
</file>

<file path=ppt/slides/_rels/slide2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p:cNvSpPr/>
          <p:nvPr/>
        </p:nvSpPr>
        <p:spPr>
          <a:xfrm>
            <a:off x="518885" y="685800"/>
            <a:ext cx="10849428" cy="16002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latin typeface="Book Antiqua" pitchFamily="18" charset="0"/>
              </a:rPr>
              <a:t>Instructions for the teachers</a:t>
            </a:r>
            <a:endParaRPr lang="en-US" sz="3200" b="1" dirty="0">
              <a:latin typeface="Book Antiqua" pitchFamily="18" charset="0"/>
            </a:endParaRPr>
          </a:p>
        </p:txBody>
      </p:sp>
      <p:sp>
        <p:nvSpPr>
          <p:cNvPr id="3" name="TextBox 2"/>
          <p:cNvSpPr txBox="1"/>
          <p:nvPr/>
        </p:nvSpPr>
        <p:spPr>
          <a:xfrm>
            <a:off x="486228" y="2667000"/>
            <a:ext cx="10896600" cy="4154329"/>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800" b="1" dirty="0" smtClean="0">
                <a:solidFill>
                  <a:schemeClr val="tx1"/>
                </a:solidFill>
                <a:latin typeface="Book Antiqua" pitchFamily="18" charset="0"/>
              </a:rPr>
              <a:t>Dear colleagues,</a:t>
            </a:r>
          </a:p>
          <a:p>
            <a:pPr algn="just"/>
            <a:r>
              <a:rPr lang="en-US" sz="2800" b="1" dirty="0" smtClean="0">
                <a:solidFill>
                  <a:schemeClr val="tx1"/>
                </a:solidFill>
                <a:latin typeface="Book Antiqua" pitchFamily="18" charset="0"/>
              </a:rPr>
              <a:t>This is a very easy paragraph. Students will be able to memorize it easier than any other ever I hope. Before starting presentation you may see the content and read the notes below the pages in normal mood. It is all the better to present the content.</a:t>
            </a:r>
          </a:p>
          <a:p>
            <a:pPr algn="just"/>
            <a:endParaRPr lang="en-US" sz="1400" b="1" dirty="0" smtClean="0">
              <a:solidFill>
                <a:schemeClr val="tx1"/>
              </a:solidFill>
              <a:latin typeface="Book Antiqua" pitchFamily="18" charset="0"/>
            </a:endParaRPr>
          </a:p>
          <a:p>
            <a:pPr algn="just"/>
            <a:r>
              <a:rPr lang="en-US" sz="2800" b="1" dirty="0" smtClean="0">
                <a:solidFill>
                  <a:schemeClr val="tx1"/>
                </a:solidFill>
                <a:latin typeface="Book Antiqua" pitchFamily="18" charset="0"/>
              </a:rPr>
              <a:t>Thanking you</a:t>
            </a:r>
          </a:p>
          <a:p>
            <a:pPr algn="just"/>
            <a:r>
              <a:rPr lang="en-US" sz="2800" b="1" dirty="0" smtClean="0">
                <a:solidFill>
                  <a:schemeClr val="tx1"/>
                </a:solidFill>
                <a:latin typeface="Book Antiqua" pitchFamily="18" charset="0"/>
              </a:rPr>
              <a:t>Md. </a:t>
            </a:r>
            <a:r>
              <a:rPr lang="en-US" sz="2800" b="1" dirty="0" err="1" smtClean="0">
                <a:solidFill>
                  <a:schemeClr val="tx1"/>
                </a:solidFill>
                <a:latin typeface="Book Antiqua" pitchFamily="18" charset="0"/>
              </a:rPr>
              <a:t>Hasan</a:t>
            </a:r>
            <a:r>
              <a:rPr lang="en-US" sz="2800" b="1" dirty="0" smtClean="0">
                <a:solidFill>
                  <a:schemeClr val="tx1"/>
                </a:solidFill>
                <a:latin typeface="Book Antiqua" pitchFamily="18" charset="0"/>
              </a:rPr>
              <a:t> </a:t>
            </a:r>
            <a:r>
              <a:rPr lang="en-US" sz="2800" b="1" dirty="0" err="1" smtClean="0">
                <a:solidFill>
                  <a:schemeClr val="tx1"/>
                </a:solidFill>
                <a:latin typeface="Book Antiqua" pitchFamily="18" charset="0"/>
              </a:rPr>
              <a:t>Hafizur</a:t>
            </a:r>
            <a:r>
              <a:rPr lang="en-US" sz="2800" b="1" dirty="0" smtClean="0">
                <a:solidFill>
                  <a:schemeClr val="tx1"/>
                </a:solidFill>
                <a:latin typeface="Book Antiqua" pitchFamily="18" charset="0"/>
              </a:rPr>
              <a:t> </a:t>
            </a:r>
            <a:r>
              <a:rPr lang="en-US" sz="2800" b="1" dirty="0" err="1" smtClean="0">
                <a:solidFill>
                  <a:schemeClr val="tx1"/>
                </a:solidFill>
                <a:latin typeface="Book Antiqua" pitchFamily="18" charset="0"/>
              </a:rPr>
              <a:t>Rahman</a:t>
            </a:r>
            <a:endParaRPr lang="en-US" sz="2800" b="1" dirty="0">
              <a:solidFill>
                <a:schemeClr val="tx1"/>
              </a:solidFill>
              <a:latin typeface="Book Antiqua" pitchFamily="18" charset="0"/>
            </a:endParaRPr>
          </a:p>
        </p:txBody>
      </p:sp>
    </p:spTree>
    <p:extLst>
      <p:ext uri="{BB962C8B-B14F-4D97-AF65-F5344CB8AC3E}">
        <p14:creationId xmlns:p14="http://schemas.microsoft.com/office/powerpoint/2010/main" val="295636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13462"/>
          <a:stretch/>
        </p:blipFill>
        <p:spPr>
          <a:xfrm>
            <a:off x="-14514" y="0"/>
            <a:ext cx="11887200" cy="6858000"/>
          </a:xfrm>
          <a:prstGeom prst="rect">
            <a:avLst/>
          </a:prstGeom>
        </p:spPr>
      </p:pic>
      <p:sp>
        <p:nvSpPr>
          <p:cNvPr id="3" name="Rectangle 2"/>
          <p:cNvSpPr/>
          <p:nvPr/>
        </p:nvSpPr>
        <p:spPr>
          <a:xfrm>
            <a:off x="-21772" y="5867400"/>
            <a:ext cx="11908971" cy="990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latin typeface="Book Antiqua" pitchFamily="18" charset="0"/>
              </a:rPr>
              <a:t>Tree is our most intimate friend.</a:t>
            </a:r>
            <a:endParaRPr lang="en-US" sz="3200" b="1" dirty="0">
              <a:latin typeface="Book Antiqua" pitchFamily="18" charset="0"/>
            </a:endParaRPr>
          </a:p>
        </p:txBody>
      </p:sp>
    </p:spTree>
    <p:extLst>
      <p:ext uri="{BB962C8B-B14F-4D97-AF65-F5344CB8AC3E}">
        <p14:creationId xmlns:p14="http://schemas.microsoft.com/office/powerpoint/2010/main" val="12075235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20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14980"/>
            <a:ext cx="10896600" cy="523220"/>
          </a:xfrm>
          <a:prstGeom prst="rect">
            <a:avLst/>
          </a:prstGeom>
          <a:noFill/>
          <a:ln>
            <a:solidFill>
              <a:schemeClr val="bg1"/>
            </a:solidFill>
          </a:ln>
        </p:spPr>
        <p:txBody>
          <a:bodyPr wrap="square" rtlCol="0">
            <a:spAutoFit/>
          </a:bodyPr>
          <a:lstStyle/>
          <a:p>
            <a:pPr algn="ctr"/>
            <a:r>
              <a:rPr lang="en-US" sz="2800" b="1" dirty="0" smtClean="0">
                <a:solidFill>
                  <a:schemeClr val="bg1"/>
                </a:solidFill>
                <a:latin typeface="Book Antiqua" pitchFamily="18" charset="0"/>
              </a:rPr>
              <a:t>So what is most essential/ important for us?</a:t>
            </a:r>
            <a:endParaRPr lang="en-US" sz="2800" b="1" dirty="0">
              <a:solidFill>
                <a:schemeClr val="bg1"/>
              </a:solidFill>
              <a:latin typeface="Book Antiqua" pitchFamily="18" charset="0"/>
            </a:endParaRPr>
          </a:p>
        </p:txBody>
      </p:sp>
      <p:sp>
        <p:nvSpPr>
          <p:cNvPr id="3" name="TextBox 2"/>
          <p:cNvSpPr txBox="1"/>
          <p:nvPr/>
        </p:nvSpPr>
        <p:spPr>
          <a:xfrm>
            <a:off x="457200" y="6019800"/>
            <a:ext cx="10896600" cy="523220"/>
          </a:xfrm>
          <a:prstGeom prst="rect">
            <a:avLst/>
          </a:prstGeom>
          <a:noFill/>
          <a:ln>
            <a:solidFill>
              <a:schemeClr val="bg1"/>
            </a:solidFill>
          </a:ln>
        </p:spPr>
        <p:txBody>
          <a:bodyPr wrap="square" rtlCol="0">
            <a:spAutoFit/>
          </a:bodyPr>
          <a:lstStyle/>
          <a:p>
            <a:pPr algn="ctr"/>
            <a:r>
              <a:rPr lang="en-US" sz="2800" b="1" dirty="0">
                <a:solidFill>
                  <a:schemeClr val="bg1"/>
                </a:solidFill>
                <a:latin typeface="Book Antiqua" pitchFamily="18" charset="0"/>
              </a:rPr>
              <a:t>So tree plantation is most </a:t>
            </a:r>
            <a:r>
              <a:rPr lang="en-US" sz="2800" b="1" dirty="0" smtClean="0">
                <a:solidFill>
                  <a:schemeClr val="bg1"/>
                </a:solidFill>
                <a:latin typeface="Book Antiqua" pitchFamily="18" charset="0"/>
              </a:rPr>
              <a:t>essential and important </a:t>
            </a:r>
            <a:r>
              <a:rPr lang="en-US" sz="2800" b="1" dirty="0">
                <a:solidFill>
                  <a:schemeClr val="bg1"/>
                </a:solidFill>
                <a:latin typeface="Book Antiqua" pitchFamily="18" charset="0"/>
              </a:rPr>
              <a:t>for us.</a:t>
            </a:r>
            <a:endParaRPr lang="en-US" sz="2800" b="1" dirty="0">
              <a:solidFill>
                <a:schemeClr val="bg1"/>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37000"/>
                    </a14:imgEffect>
                  </a14:imgLayer>
                </a14:imgProps>
              </a:ext>
              <a:ext uri="{28A0092B-C50C-407E-A947-70E740481C1C}">
                <a14:useLocalDpi xmlns:a14="http://schemas.microsoft.com/office/drawing/2010/main"/>
              </a:ext>
            </a:extLst>
          </a:blip>
          <a:stretch>
            <a:fillRect/>
          </a:stretch>
        </p:blipFill>
        <p:spPr>
          <a:xfrm>
            <a:off x="457200" y="914400"/>
            <a:ext cx="10896600" cy="5018657"/>
          </a:xfrm>
          <a:prstGeom prst="rect">
            <a:avLst/>
          </a:prstGeom>
          <a:ln>
            <a:solidFill>
              <a:schemeClr val="bg1"/>
            </a:solidFill>
          </a:ln>
        </p:spPr>
      </p:pic>
    </p:spTree>
    <p:extLst>
      <p:ext uri="{BB962C8B-B14F-4D97-AF65-F5344CB8AC3E}">
        <p14:creationId xmlns:p14="http://schemas.microsoft.com/office/powerpoint/2010/main" val="36826117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34034"/>
            <a:ext cx="8382000" cy="646331"/>
          </a:xfrm>
          <a:prstGeom prst="rect">
            <a:avLst/>
          </a:prstGeom>
          <a:noFill/>
        </p:spPr>
        <p:txBody>
          <a:bodyPr wrap="square" rtlCol="0">
            <a:spAutoFit/>
          </a:bodyPr>
          <a:lstStyle/>
          <a:p>
            <a:pPr algn="ctr"/>
            <a:r>
              <a:rPr lang="en-US" sz="3600" b="1" dirty="0" smtClean="0">
                <a:solidFill>
                  <a:schemeClr val="bg1"/>
                </a:solidFill>
                <a:latin typeface="Book Antiqua" pitchFamily="18" charset="0"/>
              </a:rPr>
              <a:t>What is tree plantation?</a:t>
            </a:r>
            <a:endParaRPr lang="en-US" sz="3600" b="1" dirty="0">
              <a:solidFill>
                <a:schemeClr val="bg1"/>
              </a:solidFill>
              <a:latin typeface="Book Antiqua"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402" y="780364"/>
            <a:ext cx="11198795" cy="5239435"/>
          </a:xfrm>
          <a:prstGeom prst="rect">
            <a:avLst/>
          </a:prstGeom>
          <a:ln>
            <a:solidFill>
              <a:schemeClr val="bg1"/>
            </a:solidFill>
          </a:ln>
        </p:spPr>
      </p:pic>
      <p:sp>
        <p:nvSpPr>
          <p:cNvPr id="6" name="TextBox 5"/>
          <p:cNvSpPr txBox="1"/>
          <p:nvPr/>
        </p:nvSpPr>
        <p:spPr>
          <a:xfrm>
            <a:off x="420402" y="6120825"/>
            <a:ext cx="11198795" cy="584775"/>
          </a:xfrm>
          <a:prstGeom prst="rect">
            <a:avLst/>
          </a:prstGeom>
          <a:noFill/>
          <a:ln>
            <a:solidFill>
              <a:schemeClr val="bg1"/>
            </a:solidFill>
          </a:ln>
        </p:spPr>
        <p:txBody>
          <a:bodyPr wrap="square" rtlCol="0">
            <a:spAutoFit/>
          </a:bodyPr>
          <a:lstStyle/>
          <a:p>
            <a:pPr algn="ctr"/>
            <a:r>
              <a:rPr lang="en-US" sz="3200" b="1" dirty="0" smtClean="0">
                <a:solidFill>
                  <a:schemeClr val="bg1"/>
                </a:solidFill>
                <a:latin typeface="Book Antiqua" pitchFamily="18" charset="0"/>
              </a:rPr>
              <a:t>Tree plantation means planting/growing trees.</a:t>
            </a:r>
            <a:endParaRPr lang="en-US" sz="3200" b="1" dirty="0">
              <a:solidFill>
                <a:schemeClr val="bg1"/>
              </a:solidFill>
              <a:latin typeface="Book Antiqua" pitchFamily="18" charset="0"/>
            </a:endParaRPr>
          </a:p>
        </p:txBody>
      </p:sp>
    </p:spTree>
    <p:extLst>
      <p:ext uri="{BB962C8B-B14F-4D97-AF65-F5344CB8AC3E}">
        <p14:creationId xmlns:p14="http://schemas.microsoft.com/office/powerpoint/2010/main" val="2077869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11330066" cy="584775"/>
          </a:xfrm>
          <a:prstGeom prst="rect">
            <a:avLst/>
          </a:prstGeom>
          <a:noFill/>
          <a:ln>
            <a:solidFill>
              <a:schemeClr val="bg1"/>
            </a:solidFill>
          </a:ln>
        </p:spPr>
        <p:txBody>
          <a:bodyPr wrap="square" rtlCol="0">
            <a:spAutoFit/>
          </a:bodyPr>
          <a:lstStyle/>
          <a:p>
            <a:pPr algn="ctr"/>
            <a:r>
              <a:rPr lang="en-US" sz="3200" b="1" dirty="0" smtClean="0">
                <a:solidFill>
                  <a:schemeClr val="bg1"/>
                </a:solidFill>
                <a:latin typeface="Book Antiqua" pitchFamily="18" charset="0"/>
              </a:rPr>
              <a:t>Why should we plant trees?</a:t>
            </a:r>
            <a:endParaRPr lang="en-US" sz="3200" b="1" dirty="0">
              <a:solidFill>
                <a:schemeClr val="bg1"/>
              </a:solidFill>
              <a:latin typeface="Book Antiqua" pitchFamily="18" charset="0"/>
            </a:endParaRPr>
          </a:p>
        </p:txBody>
      </p:sp>
      <p:sp>
        <p:nvSpPr>
          <p:cNvPr id="3" name="TextBox 2"/>
          <p:cNvSpPr txBox="1"/>
          <p:nvPr/>
        </p:nvSpPr>
        <p:spPr>
          <a:xfrm>
            <a:off x="152400" y="6096000"/>
            <a:ext cx="11330066" cy="461665"/>
          </a:xfrm>
          <a:prstGeom prst="rect">
            <a:avLst/>
          </a:prstGeom>
          <a:noFill/>
          <a:ln>
            <a:solidFill>
              <a:schemeClr val="bg1"/>
            </a:solidFill>
          </a:ln>
        </p:spPr>
        <p:txBody>
          <a:bodyPr wrap="square" rtlCol="0">
            <a:spAutoFit/>
          </a:bodyPr>
          <a:lstStyle/>
          <a:p>
            <a:pPr algn="ctr"/>
            <a:r>
              <a:rPr lang="en-US" sz="2400" b="1" dirty="0">
                <a:solidFill>
                  <a:schemeClr val="bg1"/>
                </a:solidFill>
                <a:latin typeface="Book Antiqua" pitchFamily="18" charset="0"/>
              </a:rPr>
              <a:t>We should plant tree for our existence as we cannot live without oxygen.</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13555"/>
          <a:stretch/>
        </p:blipFill>
        <p:spPr>
          <a:xfrm>
            <a:off x="6019800" y="1164771"/>
            <a:ext cx="5462666" cy="4702629"/>
          </a:xfrm>
          <a:prstGeom prst="rect">
            <a:avLst/>
          </a:prstGeom>
          <a:ln>
            <a:solidFill>
              <a:schemeClr val="bg1"/>
            </a:solidFill>
          </a:ln>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 y="1152955"/>
            <a:ext cx="5665033" cy="4714445"/>
          </a:xfrm>
          <a:prstGeom prst="rect">
            <a:avLst/>
          </a:prstGeom>
          <a:ln>
            <a:solidFill>
              <a:schemeClr val="bg1"/>
            </a:solidFill>
          </a:ln>
        </p:spPr>
      </p:pic>
    </p:spTree>
    <p:extLst>
      <p:ext uri="{BB962C8B-B14F-4D97-AF65-F5344CB8AC3E}">
        <p14:creationId xmlns:p14="http://schemas.microsoft.com/office/powerpoint/2010/main" val="4925647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1+#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72143" y="5867400"/>
            <a:ext cx="11386457" cy="954107"/>
          </a:xfrm>
          <a:prstGeom prst="rect">
            <a:avLst/>
          </a:prstGeom>
          <a:noFill/>
          <a:ln>
            <a:solidFill>
              <a:schemeClr val="tx1"/>
            </a:solidFill>
          </a:ln>
        </p:spPr>
        <p:txBody>
          <a:bodyPr wrap="square" rtlCol="0">
            <a:spAutoFit/>
          </a:bodyPr>
          <a:lstStyle/>
          <a:p>
            <a:pPr algn="ctr"/>
            <a:r>
              <a:rPr lang="en-US" sz="2800" b="1" spc="-50" dirty="0">
                <a:latin typeface="Book Antiqua" pitchFamily="18" charset="0"/>
              </a:rPr>
              <a:t>Trees are the factory of receiving carbon dioxide and releasing </a:t>
            </a:r>
            <a:r>
              <a:rPr lang="en-US" sz="2800" b="1" spc="-50" dirty="0" smtClean="0">
                <a:latin typeface="Book Antiqua" pitchFamily="18" charset="0"/>
              </a:rPr>
              <a:t>oxygen. We live by receiving oxygen from the tree.</a:t>
            </a:r>
            <a:endParaRPr lang="en-US" sz="2800" b="1" spc="-50" dirty="0">
              <a:latin typeface="Book Antiqu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2143" y="685800"/>
            <a:ext cx="5486400" cy="48006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a:ext>
            </a:extLst>
          </a:blip>
          <a:srcRect r="13676" b="10333"/>
          <a:stretch/>
        </p:blipFill>
        <p:spPr>
          <a:xfrm>
            <a:off x="4876800" y="1865086"/>
            <a:ext cx="7209971" cy="3621314"/>
          </a:xfrm>
          <a:prstGeom prst="rect">
            <a:avLst/>
          </a:prstGeom>
        </p:spPr>
      </p:pic>
    </p:spTree>
    <p:extLst>
      <p:ext uri="{BB962C8B-B14F-4D97-AF65-F5344CB8AC3E}">
        <p14:creationId xmlns:p14="http://schemas.microsoft.com/office/powerpoint/2010/main" val="35218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12553" t="4105" r="7793" b="-4105"/>
          <a:stretch/>
        </p:blipFill>
        <p:spPr>
          <a:xfrm>
            <a:off x="5491022" y="3612753"/>
            <a:ext cx="6080492" cy="309284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3638080"/>
            <a:ext cx="5186222" cy="2927453"/>
          </a:xfrm>
          <a:prstGeom prst="rect">
            <a:avLst/>
          </a:prstGeom>
        </p:spPr>
      </p:pic>
      <p:sp>
        <p:nvSpPr>
          <p:cNvPr id="3" name="TextBox 2"/>
          <p:cNvSpPr txBox="1"/>
          <p:nvPr/>
        </p:nvSpPr>
        <p:spPr>
          <a:xfrm>
            <a:off x="304800" y="5983732"/>
            <a:ext cx="11266714"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a:latin typeface="Book Antiqua" pitchFamily="18" charset="0"/>
              </a:rPr>
              <a:t>It provides us with shed, food, medicine and furniture.</a:t>
            </a:r>
            <a:endParaRPr lang="en-US" sz="3200" b="1" dirty="0">
              <a:solidFill>
                <a:schemeClr val="tx1"/>
              </a:solidFill>
              <a:latin typeface="Book Antiqua"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91022" y="290116"/>
            <a:ext cx="6080492" cy="3366179"/>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800" y="290117"/>
            <a:ext cx="5181600" cy="3351663"/>
          </a:xfrm>
          <a:prstGeom prst="rect">
            <a:avLst/>
          </a:prstGeom>
        </p:spPr>
      </p:pic>
    </p:spTree>
    <p:extLst>
      <p:ext uri="{BB962C8B-B14F-4D97-AF65-F5344CB8AC3E}">
        <p14:creationId xmlns:p14="http://schemas.microsoft.com/office/powerpoint/2010/main" val="127131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1+#ppt_w/2"/>
                                          </p:val>
                                        </p:tav>
                                        <p:tav tm="100000">
                                          <p:val>
                                            <p:strVal val="#ppt_x"/>
                                          </p:val>
                                        </p:tav>
                                      </p:tavLst>
                                    </p:anim>
                                    <p:anim calcmode="lin" valueType="num">
                                      <p:cBhvr additive="base">
                                        <p:cTn id="13"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0-#ppt_w/2"/>
                                          </p:val>
                                        </p:tav>
                                        <p:tav tm="100000">
                                          <p:val>
                                            <p:strVal val="#ppt_x"/>
                                          </p:val>
                                        </p:tav>
                                      </p:tavLst>
                                    </p:anim>
                                    <p:anim calcmode="lin" valueType="num">
                                      <p:cBhvr additive="base">
                                        <p:cTn id="24"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0" y="6258580"/>
            <a:ext cx="11404600" cy="523220"/>
          </a:xfrm>
          <a:prstGeom prst="rect">
            <a:avLst/>
          </a:prstGeom>
          <a:noFill/>
        </p:spPr>
        <p:txBody>
          <a:bodyPr wrap="square" rtlCol="0">
            <a:spAutoFit/>
          </a:bodyPr>
          <a:lstStyle/>
          <a:p>
            <a:pPr algn="ctr"/>
            <a:r>
              <a:rPr lang="en-US" sz="2800" b="1" dirty="0">
                <a:solidFill>
                  <a:schemeClr val="bg1"/>
                </a:solidFill>
                <a:latin typeface="Book Antiqua" pitchFamily="18" charset="0"/>
              </a:rPr>
              <a:t>We fill our thirst of taste with interesting fruits all the </a:t>
            </a:r>
            <a:r>
              <a:rPr lang="en-US" sz="2800" b="1" dirty="0" smtClean="0">
                <a:solidFill>
                  <a:schemeClr val="bg1"/>
                </a:solidFill>
                <a:latin typeface="Book Antiqua" pitchFamily="18" charset="0"/>
              </a:rPr>
              <a:t>year round.</a:t>
            </a:r>
            <a:endParaRPr lang="en-US" sz="2800" b="1" dirty="0">
              <a:solidFill>
                <a:schemeClr val="bg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1640" y="232229"/>
            <a:ext cx="2956960" cy="214606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968" y="232228"/>
            <a:ext cx="3125970" cy="21460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10803" y="228600"/>
            <a:ext cx="3058780" cy="216421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968" y="2378296"/>
            <a:ext cx="2852835" cy="1905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08079" y="2392811"/>
            <a:ext cx="3076017" cy="1890485"/>
          </a:xfrm>
          <a:prstGeom prst="rect">
            <a:avLst/>
          </a:prstGeom>
        </p:spPr>
      </p:pic>
      <p:pic>
        <p:nvPicPr>
          <p:cNvPr id="10" name="Picture 9"/>
          <p:cNvPicPr>
            <a:picLocks noChangeAspect="1"/>
          </p:cNvPicPr>
          <p:nvPr/>
        </p:nvPicPr>
        <p:blipFill rotWithShape="1">
          <a:blip r:embed="rId8" cstate="email">
            <a:extLst>
              <a:ext uri="{28A0092B-C50C-407E-A947-70E740481C1C}">
                <a14:useLocalDpi xmlns:a14="http://schemas.microsoft.com/office/drawing/2010/main"/>
              </a:ext>
            </a:extLst>
          </a:blip>
          <a:srcRect b="25839"/>
          <a:stretch/>
        </p:blipFill>
        <p:spPr>
          <a:xfrm>
            <a:off x="5943893" y="2349267"/>
            <a:ext cx="3011422" cy="1934029"/>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55314" y="2349267"/>
            <a:ext cx="2703286" cy="1934029"/>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955314" y="4285115"/>
            <a:ext cx="2703286" cy="1915180"/>
          </a:xfrm>
          <a:prstGeom prst="rect">
            <a:avLst/>
          </a:prstGeom>
        </p:spPr>
      </p:pic>
      <p:pic>
        <p:nvPicPr>
          <p:cNvPr id="15" name="Picture 14"/>
          <p:cNvPicPr>
            <a:picLocks noChangeAspect="1"/>
          </p:cNvPicPr>
          <p:nvPr/>
        </p:nvPicPr>
        <p:blipFill rotWithShape="1">
          <a:blip r:embed="rId11">
            <a:extLst>
              <a:ext uri="{28A0092B-C50C-407E-A947-70E740481C1C}">
                <a14:useLocalDpi xmlns:a14="http://schemas.microsoft.com/office/drawing/2010/main"/>
              </a:ext>
            </a:extLst>
          </a:blip>
          <a:srcRect l="27497" t="24762" r="16682" b="12593"/>
          <a:stretch/>
        </p:blipFill>
        <p:spPr>
          <a:xfrm>
            <a:off x="3108079" y="4294942"/>
            <a:ext cx="3090532" cy="1904647"/>
          </a:xfrm>
          <a:prstGeom prst="rect">
            <a:avLst/>
          </a:prstGeom>
        </p:spPr>
      </p:pic>
      <p:pic>
        <p:nvPicPr>
          <p:cNvPr id="12" name="Picture 1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57968" y="4278085"/>
            <a:ext cx="2850111" cy="1922210"/>
          </a:xfrm>
          <a:prstGeom prst="rect">
            <a:avLst/>
          </a:prstGeom>
        </p:spPr>
      </p:pic>
      <p:pic>
        <p:nvPicPr>
          <p:cNvPr id="14" name="Picture 1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43892" y="4278086"/>
            <a:ext cx="3040451" cy="1915179"/>
          </a:xfrm>
          <a:prstGeom prst="rect">
            <a:avLst/>
          </a:prstGeom>
        </p:spPr>
      </p:pic>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24047" y="228600"/>
            <a:ext cx="3031267" cy="2149696"/>
          </a:xfrm>
          <a:prstGeom prst="rect">
            <a:avLst/>
          </a:prstGeom>
        </p:spPr>
      </p:pic>
    </p:spTree>
    <p:extLst>
      <p:ext uri="{BB962C8B-B14F-4D97-AF65-F5344CB8AC3E}">
        <p14:creationId xmlns:p14="http://schemas.microsoft.com/office/powerpoint/2010/main" val="392374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style.rotation</p:attrName>
                                        </p:attrNameLst>
                                      </p:cBhvr>
                                      <p:tavLst>
                                        <p:tav tm="0">
                                          <p:val>
                                            <p:fltVal val="90"/>
                                          </p:val>
                                        </p:tav>
                                        <p:tav tm="100000">
                                          <p:val>
                                            <p:fltVal val="0"/>
                                          </p:val>
                                        </p:tav>
                                      </p:tavLst>
                                    </p:anim>
                                    <p:animEffect transition="in" filter="fade">
                                      <p:cBhvr>
                                        <p:cTn id="10" dur="3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0" fill="hold"/>
                                        <p:tgtEl>
                                          <p:spTgt spid="6"/>
                                        </p:tgtEl>
                                        <p:attrNameLst>
                                          <p:attrName>ppt_w</p:attrName>
                                        </p:attrNameLst>
                                      </p:cBhvr>
                                      <p:tavLst>
                                        <p:tav tm="0">
                                          <p:val>
                                            <p:fltVal val="0"/>
                                          </p:val>
                                        </p:tav>
                                        <p:tav tm="100000">
                                          <p:val>
                                            <p:strVal val="#ppt_w"/>
                                          </p:val>
                                        </p:tav>
                                      </p:tavLst>
                                    </p:anim>
                                    <p:anim calcmode="lin" valueType="num">
                                      <p:cBhvr>
                                        <p:cTn id="14" dur="3000" fill="hold"/>
                                        <p:tgtEl>
                                          <p:spTgt spid="6"/>
                                        </p:tgtEl>
                                        <p:attrNameLst>
                                          <p:attrName>ppt_h</p:attrName>
                                        </p:attrNameLst>
                                      </p:cBhvr>
                                      <p:tavLst>
                                        <p:tav tm="0">
                                          <p:val>
                                            <p:fltVal val="0"/>
                                          </p:val>
                                        </p:tav>
                                        <p:tav tm="100000">
                                          <p:val>
                                            <p:strVal val="#ppt_h"/>
                                          </p:val>
                                        </p:tav>
                                      </p:tavLst>
                                    </p:anim>
                                    <p:anim calcmode="lin" valueType="num">
                                      <p:cBhvr>
                                        <p:cTn id="15" dur="3000" fill="hold"/>
                                        <p:tgtEl>
                                          <p:spTgt spid="6"/>
                                        </p:tgtEl>
                                        <p:attrNameLst>
                                          <p:attrName>style.rotation</p:attrName>
                                        </p:attrNameLst>
                                      </p:cBhvr>
                                      <p:tavLst>
                                        <p:tav tm="0">
                                          <p:val>
                                            <p:fltVal val="90"/>
                                          </p:val>
                                        </p:tav>
                                        <p:tav tm="100000">
                                          <p:val>
                                            <p:fltVal val="0"/>
                                          </p:val>
                                        </p:tav>
                                      </p:tavLst>
                                    </p:anim>
                                    <p:animEffect transition="in" filter="fade">
                                      <p:cBhvr>
                                        <p:cTn id="16" dur="3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0" fill="hold"/>
                                        <p:tgtEl>
                                          <p:spTgt spid="7"/>
                                        </p:tgtEl>
                                        <p:attrNameLst>
                                          <p:attrName>ppt_w</p:attrName>
                                        </p:attrNameLst>
                                      </p:cBhvr>
                                      <p:tavLst>
                                        <p:tav tm="0">
                                          <p:val>
                                            <p:fltVal val="0"/>
                                          </p:val>
                                        </p:tav>
                                        <p:tav tm="100000">
                                          <p:val>
                                            <p:strVal val="#ppt_w"/>
                                          </p:val>
                                        </p:tav>
                                      </p:tavLst>
                                    </p:anim>
                                    <p:anim calcmode="lin" valueType="num">
                                      <p:cBhvr>
                                        <p:cTn id="20" dur="3000" fill="hold"/>
                                        <p:tgtEl>
                                          <p:spTgt spid="7"/>
                                        </p:tgtEl>
                                        <p:attrNameLst>
                                          <p:attrName>ppt_h</p:attrName>
                                        </p:attrNameLst>
                                      </p:cBhvr>
                                      <p:tavLst>
                                        <p:tav tm="0">
                                          <p:val>
                                            <p:fltVal val="0"/>
                                          </p:val>
                                        </p:tav>
                                        <p:tav tm="100000">
                                          <p:val>
                                            <p:strVal val="#ppt_h"/>
                                          </p:val>
                                        </p:tav>
                                      </p:tavLst>
                                    </p:anim>
                                    <p:anim calcmode="lin" valueType="num">
                                      <p:cBhvr>
                                        <p:cTn id="21" dur="3000" fill="hold"/>
                                        <p:tgtEl>
                                          <p:spTgt spid="7"/>
                                        </p:tgtEl>
                                        <p:attrNameLst>
                                          <p:attrName>style.rotation</p:attrName>
                                        </p:attrNameLst>
                                      </p:cBhvr>
                                      <p:tavLst>
                                        <p:tav tm="0">
                                          <p:val>
                                            <p:fltVal val="90"/>
                                          </p:val>
                                        </p:tav>
                                        <p:tav tm="100000">
                                          <p:val>
                                            <p:fltVal val="0"/>
                                          </p:val>
                                        </p:tav>
                                      </p:tavLst>
                                    </p:anim>
                                    <p:animEffect transition="in" filter="fade">
                                      <p:cBhvr>
                                        <p:cTn id="22" dur="3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0" fill="hold"/>
                                        <p:tgtEl>
                                          <p:spTgt spid="4"/>
                                        </p:tgtEl>
                                        <p:attrNameLst>
                                          <p:attrName>ppt_w</p:attrName>
                                        </p:attrNameLst>
                                      </p:cBhvr>
                                      <p:tavLst>
                                        <p:tav tm="0">
                                          <p:val>
                                            <p:fltVal val="0"/>
                                          </p:val>
                                        </p:tav>
                                        <p:tav tm="100000">
                                          <p:val>
                                            <p:strVal val="#ppt_w"/>
                                          </p:val>
                                        </p:tav>
                                      </p:tavLst>
                                    </p:anim>
                                    <p:anim calcmode="lin" valueType="num">
                                      <p:cBhvr>
                                        <p:cTn id="26" dur="3000" fill="hold"/>
                                        <p:tgtEl>
                                          <p:spTgt spid="4"/>
                                        </p:tgtEl>
                                        <p:attrNameLst>
                                          <p:attrName>ppt_h</p:attrName>
                                        </p:attrNameLst>
                                      </p:cBhvr>
                                      <p:tavLst>
                                        <p:tav tm="0">
                                          <p:val>
                                            <p:fltVal val="0"/>
                                          </p:val>
                                        </p:tav>
                                        <p:tav tm="100000">
                                          <p:val>
                                            <p:strVal val="#ppt_h"/>
                                          </p:val>
                                        </p:tav>
                                      </p:tavLst>
                                    </p:anim>
                                    <p:anim calcmode="lin" valueType="num">
                                      <p:cBhvr>
                                        <p:cTn id="27" dur="3000" fill="hold"/>
                                        <p:tgtEl>
                                          <p:spTgt spid="4"/>
                                        </p:tgtEl>
                                        <p:attrNameLst>
                                          <p:attrName>style.rotation</p:attrName>
                                        </p:attrNameLst>
                                      </p:cBhvr>
                                      <p:tavLst>
                                        <p:tav tm="0">
                                          <p:val>
                                            <p:fltVal val="90"/>
                                          </p:val>
                                        </p:tav>
                                        <p:tav tm="100000">
                                          <p:val>
                                            <p:fltVal val="0"/>
                                          </p:val>
                                        </p:tav>
                                      </p:tavLst>
                                    </p:anim>
                                    <p:animEffect transition="in" filter="fade">
                                      <p:cBhvr>
                                        <p:cTn id="28" dur="3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3000" fill="hold"/>
                                        <p:tgtEl>
                                          <p:spTgt spid="11"/>
                                        </p:tgtEl>
                                        <p:attrNameLst>
                                          <p:attrName>ppt_w</p:attrName>
                                        </p:attrNameLst>
                                      </p:cBhvr>
                                      <p:tavLst>
                                        <p:tav tm="0">
                                          <p:val>
                                            <p:fltVal val="0"/>
                                          </p:val>
                                        </p:tav>
                                        <p:tav tm="100000">
                                          <p:val>
                                            <p:strVal val="#ppt_w"/>
                                          </p:val>
                                        </p:tav>
                                      </p:tavLst>
                                    </p:anim>
                                    <p:anim calcmode="lin" valueType="num">
                                      <p:cBhvr>
                                        <p:cTn id="32" dur="3000" fill="hold"/>
                                        <p:tgtEl>
                                          <p:spTgt spid="11"/>
                                        </p:tgtEl>
                                        <p:attrNameLst>
                                          <p:attrName>ppt_h</p:attrName>
                                        </p:attrNameLst>
                                      </p:cBhvr>
                                      <p:tavLst>
                                        <p:tav tm="0">
                                          <p:val>
                                            <p:fltVal val="0"/>
                                          </p:val>
                                        </p:tav>
                                        <p:tav tm="100000">
                                          <p:val>
                                            <p:strVal val="#ppt_h"/>
                                          </p:val>
                                        </p:tav>
                                      </p:tavLst>
                                    </p:anim>
                                    <p:anim calcmode="lin" valueType="num">
                                      <p:cBhvr>
                                        <p:cTn id="33" dur="3000" fill="hold"/>
                                        <p:tgtEl>
                                          <p:spTgt spid="11"/>
                                        </p:tgtEl>
                                        <p:attrNameLst>
                                          <p:attrName>style.rotation</p:attrName>
                                        </p:attrNameLst>
                                      </p:cBhvr>
                                      <p:tavLst>
                                        <p:tav tm="0">
                                          <p:val>
                                            <p:fltVal val="90"/>
                                          </p:val>
                                        </p:tav>
                                        <p:tav tm="100000">
                                          <p:val>
                                            <p:fltVal val="0"/>
                                          </p:val>
                                        </p:tav>
                                      </p:tavLst>
                                    </p:anim>
                                    <p:animEffect transition="in" filter="fade">
                                      <p:cBhvr>
                                        <p:cTn id="34" dur="3000"/>
                                        <p:tgtEl>
                                          <p:spTgt spid="11"/>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3000" fill="hold"/>
                                        <p:tgtEl>
                                          <p:spTgt spid="10"/>
                                        </p:tgtEl>
                                        <p:attrNameLst>
                                          <p:attrName>ppt_w</p:attrName>
                                        </p:attrNameLst>
                                      </p:cBhvr>
                                      <p:tavLst>
                                        <p:tav tm="0">
                                          <p:val>
                                            <p:fltVal val="0"/>
                                          </p:val>
                                        </p:tav>
                                        <p:tav tm="100000">
                                          <p:val>
                                            <p:strVal val="#ppt_w"/>
                                          </p:val>
                                        </p:tav>
                                      </p:tavLst>
                                    </p:anim>
                                    <p:anim calcmode="lin" valueType="num">
                                      <p:cBhvr>
                                        <p:cTn id="38" dur="3000" fill="hold"/>
                                        <p:tgtEl>
                                          <p:spTgt spid="10"/>
                                        </p:tgtEl>
                                        <p:attrNameLst>
                                          <p:attrName>ppt_h</p:attrName>
                                        </p:attrNameLst>
                                      </p:cBhvr>
                                      <p:tavLst>
                                        <p:tav tm="0">
                                          <p:val>
                                            <p:fltVal val="0"/>
                                          </p:val>
                                        </p:tav>
                                        <p:tav tm="100000">
                                          <p:val>
                                            <p:strVal val="#ppt_h"/>
                                          </p:val>
                                        </p:tav>
                                      </p:tavLst>
                                    </p:anim>
                                    <p:anim calcmode="lin" valueType="num">
                                      <p:cBhvr>
                                        <p:cTn id="39" dur="3000" fill="hold"/>
                                        <p:tgtEl>
                                          <p:spTgt spid="10"/>
                                        </p:tgtEl>
                                        <p:attrNameLst>
                                          <p:attrName>style.rotation</p:attrName>
                                        </p:attrNameLst>
                                      </p:cBhvr>
                                      <p:tavLst>
                                        <p:tav tm="0">
                                          <p:val>
                                            <p:fltVal val="90"/>
                                          </p:val>
                                        </p:tav>
                                        <p:tav tm="100000">
                                          <p:val>
                                            <p:fltVal val="0"/>
                                          </p:val>
                                        </p:tav>
                                      </p:tavLst>
                                    </p:anim>
                                    <p:animEffect transition="in" filter="fade">
                                      <p:cBhvr>
                                        <p:cTn id="40" dur="3000"/>
                                        <p:tgtEl>
                                          <p:spTgt spid="10"/>
                                        </p:tgtEl>
                                      </p:cBhvr>
                                    </p:animEffect>
                                  </p:childTnLst>
                                </p:cTn>
                              </p:par>
                              <p:par>
                                <p:cTn id="41" presetID="3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3000" fill="hold"/>
                                        <p:tgtEl>
                                          <p:spTgt spid="9"/>
                                        </p:tgtEl>
                                        <p:attrNameLst>
                                          <p:attrName>ppt_w</p:attrName>
                                        </p:attrNameLst>
                                      </p:cBhvr>
                                      <p:tavLst>
                                        <p:tav tm="0">
                                          <p:val>
                                            <p:fltVal val="0"/>
                                          </p:val>
                                        </p:tav>
                                        <p:tav tm="100000">
                                          <p:val>
                                            <p:strVal val="#ppt_w"/>
                                          </p:val>
                                        </p:tav>
                                      </p:tavLst>
                                    </p:anim>
                                    <p:anim calcmode="lin" valueType="num">
                                      <p:cBhvr>
                                        <p:cTn id="44" dur="3000" fill="hold"/>
                                        <p:tgtEl>
                                          <p:spTgt spid="9"/>
                                        </p:tgtEl>
                                        <p:attrNameLst>
                                          <p:attrName>ppt_h</p:attrName>
                                        </p:attrNameLst>
                                      </p:cBhvr>
                                      <p:tavLst>
                                        <p:tav tm="0">
                                          <p:val>
                                            <p:fltVal val="0"/>
                                          </p:val>
                                        </p:tav>
                                        <p:tav tm="100000">
                                          <p:val>
                                            <p:strVal val="#ppt_h"/>
                                          </p:val>
                                        </p:tav>
                                      </p:tavLst>
                                    </p:anim>
                                    <p:anim calcmode="lin" valueType="num">
                                      <p:cBhvr>
                                        <p:cTn id="45" dur="3000" fill="hold"/>
                                        <p:tgtEl>
                                          <p:spTgt spid="9"/>
                                        </p:tgtEl>
                                        <p:attrNameLst>
                                          <p:attrName>style.rotation</p:attrName>
                                        </p:attrNameLst>
                                      </p:cBhvr>
                                      <p:tavLst>
                                        <p:tav tm="0">
                                          <p:val>
                                            <p:fltVal val="90"/>
                                          </p:val>
                                        </p:tav>
                                        <p:tav tm="100000">
                                          <p:val>
                                            <p:fltVal val="0"/>
                                          </p:val>
                                        </p:tav>
                                      </p:tavLst>
                                    </p:anim>
                                    <p:animEffect transition="in" filter="fade">
                                      <p:cBhvr>
                                        <p:cTn id="46" dur="3000"/>
                                        <p:tgtEl>
                                          <p:spTgt spid="9"/>
                                        </p:tgtEl>
                                      </p:cBhvr>
                                    </p:animEffect>
                                  </p:childTnLst>
                                </p:cTn>
                              </p:par>
                              <p:par>
                                <p:cTn id="47" presetID="3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3000" fill="hold"/>
                                        <p:tgtEl>
                                          <p:spTgt spid="8"/>
                                        </p:tgtEl>
                                        <p:attrNameLst>
                                          <p:attrName>ppt_w</p:attrName>
                                        </p:attrNameLst>
                                      </p:cBhvr>
                                      <p:tavLst>
                                        <p:tav tm="0">
                                          <p:val>
                                            <p:fltVal val="0"/>
                                          </p:val>
                                        </p:tav>
                                        <p:tav tm="100000">
                                          <p:val>
                                            <p:strVal val="#ppt_w"/>
                                          </p:val>
                                        </p:tav>
                                      </p:tavLst>
                                    </p:anim>
                                    <p:anim calcmode="lin" valueType="num">
                                      <p:cBhvr>
                                        <p:cTn id="50" dur="3000" fill="hold"/>
                                        <p:tgtEl>
                                          <p:spTgt spid="8"/>
                                        </p:tgtEl>
                                        <p:attrNameLst>
                                          <p:attrName>ppt_h</p:attrName>
                                        </p:attrNameLst>
                                      </p:cBhvr>
                                      <p:tavLst>
                                        <p:tav tm="0">
                                          <p:val>
                                            <p:fltVal val="0"/>
                                          </p:val>
                                        </p:tav>
                                        <p:tav tm="100000">
                                          <p:val>
                                            <p:strVal val="#ppt_h"/>
                                          </p:val>
                                        </p:tav>
                                      </p:tavLst>
                                    </p:anim>
                                    <p:anim calcmode="lin" valueType="num">
                                      <p:cBhvr>
                                        <p:cTn id="51" dur="3000" fill="hold"/>
                                        <p:tgtEl>
                                          <p:spTgt spid="8"/>
                                        </p:tgtEl>
                                        <p:attrNameLst>
                                          <p:attrName>style.rotation</p:attrName>
                                        </p:attrNameLst>
                                      </p:cBhvr>
                                      <p:tavLst>
                                        <p:tav tm="0">
                                          <p:val>
                                            <p:fltVal val="90"/>
                                          </p:val>
                                        </p:tav>
                                        <p:tav tm="100000">
                                          <p:val>
                                            <p:fltVal val="0"/>
                                          </p:val>
                                        </p:tav>
                                      </p:tavLst>
                                    </p:anim>
                                    <p:animEffect transition="in" filter="fade">
                                      <p:cBhvr>
                                        <p:cTn id="52" dur="3000"/>
                                        <p:tgtEl>
                                          <p:spTgt spid="8"/>
                                        </p:tgtEl>
                                      </p:cBhvr>
                                    </p:animEffect>
                                  </p:childTnLst>
                                </p:cTn>
                              </p:par>
                              <p:par>
                                <p:cTn id="53" presetID="3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3000" fill="hold"/>
                                        <p:tgtEl>
                                          <p:spTgt spid="12"/>
                                        </p:tgtEl>
                                        <p:attrNameLst>
                                          <p:attrName>ppt_w</p:attrName>
                                        </p:attrNameLst>
                                      </p:cBhvr>
                                      <p:tavLst>
                                        <p:tav tm="0">
                                          <p:val>
                                            <p:fltVal val="0"/>
                                          </p:val>
                                        </p:tav>
                                        <p:tav tm="100000">
                                          <p:val>
                                            <p:strVal val="#ppt_w"/>
                                          </p:val>
                                        </p:tav>
                                      </p:tavLst>
                                    </p:anim>
                                    <p:anim calcmode="lin" valueType="num">
                                      <p:cBhvr>
                                        <p:cTn id="56" dur="3000" fill="hold"/>
                                        <p:tgtEl>
                                          <p:spTgt spid="12"/>
                                        </p:tgtEl>
                                        <p:attrNameLst>
                                          <p:attrName>ppt_h</p:attrName>
                                        </p:attrNameLst>
                                      </p:cBhvr>
                                      <p:tavLst>
                                        <p:tav tm="0">
                                          <p:val>
                                            <p:fltVal val="0"/>
                                          </p:val>
                                        </p:tav>
                                        <p:tav tm="100000">
                                          <p:val>
                                            <p:strVal val="#ppt_h"/>
                                          </p:val>
                                        </p:tav>
                                      </p:tavLst>
                                    </p:anim>
                                    <p:anim calcmode="lin" valueType="num">
                                      <p:cBhvr>
                                        <p:cTn id="57" dur="3000" fill="hold"/>
                                        <p:tgtEl>
                                          <p:spTgt spid="12"/>
                                        </p:tgtEl>
                                        <p:attrNameLst>
                                          <p:attrName>style.rotation</p:attrName>
                                        </p:attrNameLst>
                                      </p:cBhvr>
                                      <p:tavLst>
                                        <p:tav tm="0">
                                          <p:val>
                                            <p:fltVal val="90"/>
                                          </p:val>
                                        </p:tav>
                                        <p:tav tm="100000">
                                          <p:val>
                                            <p:fltVal val="0"/>
                                          </p:val>
                                        </p:tav>
                                      </p:tavLst>
                                    </p:anim>
                                    <p:animEffect transition="in" filter="fade">
                                      <p:cBhvr>
                                        <p:cTn id="58" dur="3000"/>
                                        <p:tgtEl>
                                          <p:spTgt spid="12"/>
                                        </p:tgtEl>
                                      </p:cBhvr>
                                    </p:animEffect>
                                  </p:childTnLst>
                                </p:cTn>
                              </p:par>
                              <p:par>
                                <p:cTn id="59" presetID="31"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3000" fill="hold"/>
                                        <p:tgtEl>
                                          <p:spTgt spid="15"/>
                                        </p:tgtEl>
                                        <p:attrNameLst>
                                          <p:attrName>ppt_w</p:attrName>
                                        </p:attrNameLst>
                                      </p:cBhvr>
                                      <p:tavLst>
                                        <p:tav tm="0">
                                          <p:val>
                                            <p:fltVal val="0"/>
                                          </p:val>
                                        </p:tav>
                                        <p:tav tm="100000">
                                          <p:val>
                                            <p:strVal val="#ppt_w"/>
                                          </p:val>
                                        </p:tav>
                                      </p:tavLst>
                                    </p:anim>
                                    <p:anim calcmode="lin" valueType="num">
                                      <p:cBhvr>
                                        <p:cTn id="62" dur="3000" fill="hold"/>
                                        <p:tgtEl>
                                          <p:spTgt spid="15"/>
                                        </p:tgtEl>
                                        <p:attrNameLst>
                                          <p:attrName>ppt_h</p:attrName>
                                        </p:attrNameLst>
                                      </p:cBhvr>
                                      <p:tavLst>
                                        <p:tav tm="0">
                                          <p:val>
                                            <p:fltVal val="0"/>
                                          </p:val>
                                        </p:tav>
                                        <p:tav tm="100000">
                                          <p:val>
                                            <p:strVal val="#ppt_h"/>
                                          </p:val>
                                        </p:tav>
                                      </p:tavLst>
                                    </p:anim>
                                    <p:anim calcmode="lin" valueType="num">
                                      <p:cBhvr>
                                        <p:cTn id="63" dur="3000" fill="hold"/>
                                        <p:tgtEl>
                                          <p:spTgt spid="15"/>
                                        </p:tgtEl>
                                        <p:attrNameLst>
                                          <p:attrName>style.rotation</p:attrName>
                                        </p:attrNameLst>
                                      </p:cBhvr>
                                      <p:tavLst>
                                        <p:tav tm="0">
                                          <p:val>
                                            <p:fltVal val="90"/>
                                          </p:val>
                                        </p:tav>
                                        <p:tav tm="100000">
                                          <p:val>
                                            <p:fltVal val="0"/>
                                          </p:val>
                                        </p:tav>
                                      </p:tavLst>
                                    </p:anim>
                                    <p:animEffect transition="in" filter="fade">
                                      <p:cBhvr>
                                        <p:cTn id="64" dur="3000"/>
                                        <p:tgtEl>
                                          <p:spTgt spid="15"/>
                                        </p:tgtEl>
                                      </p:cBhvr>
                                    </p:animEffect>
                                  </p:childTnLst>
                                </p:cTn>
                              </p:par>
                              <p:par>
                                <p:cTn id="65" presetID="31"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3000" fill="hold"/>
                                        <p:tgtEl>
                                          <p:spTgt spid="14"/>
                                        </p:tgtEl>
                                        <p:attrNameLst>
                                          <p:attrName>ppt_w</p:attrName>
                                        </p:attrNameLst>
                                      </p:cBhvr>
                                      <p:tavLst>
                                        <p:tav tm="0">
                                          <p:val>
                                            <p:fltVal val="0"/>
                                          </p:val>
                                        </p:tav>
                                        <p:tav tm="100000">
                                          <p:val>
                                            <p:strVal val="#ppt_w"/>
                                          </p:val>
                                        </p:tav>
                                      </p:tavLst>
                                    </p:anim>
                                    <p:anim calcmode="lin" valueType="num">
                                      <p:cBhvr>
                                        <p:cTn id="68" dur="3000" fill="hold"/>
                                        <p:tgtEl>
                                          <p:spTgt spid="14"/>
                                        </p:tgtEl>
                                        <p:attrNameLst>
                                          <p:attrName>ppt_h</p:attrName>
                                        </p:attrNameLst>
                                      </p:cBhvr>
                                      <p:tavLst>
                                        <p:tav tm="0">
                                          <p:val>
                                            <p:fltVal val="0"/>
                                          </p:val>
                                        </p:tav>
                                        <p:tav tm="100000">
                                          <p:val>
                                            <p:strVal val="#ppt_h"/>
                                          </p:val>
                                        </p:tav>
                                      </p:tavLst>
                                    </p:anim>
                                    <p:anim calcmode="lin" valueType="num">
                                      <p:cBhvr>
                                        <p:cTn id="69" dur="3000" fill="hold"/>
                                        <p:tgtEl>
                                          <p:spTgt spid="14"/>
                                        </p:tgtEl>
                                        <p:attrNameLst>
                                          <p:attrName>style.rotation</p:attrName>
                                        </p:attrNameLst>
                                      </p:cBhvr>
                                      <p:tavLst>
                                        <p:tav tm="0">
                                          <p:val>
                                            <p:fltVal val="90"/>
                                          </p:val>
                                        </p:tav>
                                        <p:tav tm="100000">
                                          <p:val>
                                            <p:fltVal val="0"/>
                                          </p:val>
                                        </p:tav>
                                      </p:tavLst>
                                    </p:anim>
                                    <p:animEffect transition="in" filter="fade">
                                      <p:cBhvr>
                                        <p:cTn id="70" dur="3000"/>
                                        <p:tgtEl>
                                          <p:spTgt spid="14"/>
                                        </p:tgtEl>
                                      </p:cBhvr>
                                    </p:animEffect>
                                  </p:childTnLst>
                                </p:cTn>
                              </p:par>
                              <p:par>
                                <p:cTn id="71" presetID="31"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3000" fill="hold"/>
                                        <p:tgtEl>
                                          <p:spTgt spid="13"/>
                                        </p:tgtEl>
                                        <p:attrNameLst>
                                          <p:attrName>ppt_w</p:attrName>
                                        </p:attrNameLst>
                                      </p:cBhvr>
                                      <p:tavLst>
                                        <p:tav tm="0">
                                          <p:val>
                                            <p:fltVal val="0"/>
                                          </p:val>
                                        </p:tav>
                                        <p:tav tm="100000">
                                          <p:val>
                                            <p:strVal val="#ppt_w"/>
                                          </p:val>
                                        </p:tav>
                                      </p:tavLst>
                                    </p:anim>
                                    <p:anim calcmode="lin" valueType="num">
                                      <p:cBhvr>
                                        <p:cTn id="74" dur="3000" fill="hold"/>
                                        <p:tgtEl>
                                          <p:spTgt spid="13"/>
                                        </p:tgtEl>
                                        <p:attrNameLst>
                                          <p:attrName>ppt_h</p:attrName>
                                        </p:attrNameLst>
                                      </p:cBhvr>
                                      <p:tavLst>
                                        <p:tav tm="0">
                                          <p:val>
                                            <p:fltVal val="0"/>
                                          </p:val>
                                        </p:tav>
                                        <p:tav tm="100000">
                                          <p:val>
                                            <p:strVal val="#ppt_h"/>
                                          </p:val>
                                        </p:tav>
                                      </p:tavLst>
                                    </p:anim>
                                    <p:anim calcmode="lin" valueType="num">
                                      <p:cBhvr>
                                        <p:cTn id="75" dur="3000" fill="hold"/>
                                        <p:tgtEl>
                                          <p:spTgt spid="13"/>
                                        </p:tgtEl>
                                        <p:attrNameLst>
                                          <p:attrName>style.rotation</p:attrName>
                                        </p:attrNameLst>
                                      </p:cBhvr>
                                      <p:tavLst>
                                        <p:tav tm="0">
                                          <p:val>
                                            <p:fltVal val="90"/>
                                          </p:val>
                                        </p:tav>
                                        <p:tav tm="100000">
                                          <p:val>
                                            <p:fltVal val="0"/>
                                          </p:val>
                                        </p:tav>
                                      </p:tavLst>
                                    </p:anim>
                                    <p:animEffect transition="in" filter="fade">
                                      <p:cBhvr>
                                        <p:cTn id="76" dur="30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ipe(left)">
                                      <p:cBhvr>
                                        <p:cTn id="8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400" y="5877580"/>
            <a:ext cx="11277600" cy="523220"/>
          </a:xfrm>
          <a:prstGeom prst="rect">
            <a:avLst/>
          </a:prstGeom>
          <a:noFill/>
          <a:ln>
            <a:solidFill>
              <a:schemeClr val="bg1"/>
            </a:solidFill>
          </a:ln>
        </p:spPr>
        <p:txBody>
          <a:bodyPr wrap="square" rtlCol="0">
            <a:spAutoFit/>
          </a:bodyPr>
          <a:lstStyle/>
          <a:p>
            <a:pPr algn="ctr"/>
            <a:r>
              <a:rPr lang="en-US" sz="2800" b="1" dirty="0">
                <a:solidFill>
                  <a:schemeClr val="bg1"/>
                </a:solidFill>
                <a:latin typeface="Book Antiqua" pitchFamily="18" charset="0"/>
              </a:rPr>
              <a:t>We feel delight with the beauty of flowers and sweet </a:t>
            </a:r>
            <a:r>
              <a:rPr lang="en-US" sz="2800" b="1" dirty="0" smtClean="0">
                <a:solidFill>
                  <a:schemeClr val="bg1"/>
                </a:solidFill>
                <a:latin typeface="Book Antiqua" pitchFamily="18" charset="0"/>
              </a:rPr>
              <a:t>smell.</a:t>
            </a:r>
            <a:endParaRPr lang="en-US" sz="2800" b="1" dirty="0">
              <a:solidFill>
                <a:schemeClr val="bg1"/>
              </a:solidFill>
              <a:latin typeface="Book Antiqua" pitchFamily="18"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r="15325"/>
          <a:stretch/>
        </p:blipFill>
        <p:spPr>
          <a:xfrm>
            <a:off x="304800" y="577477"/>
            <a:ext cx="5562600" cy="4985123"/>
          </a:xfrm>
          <a:prstGeom prst="rect">
            <a:avLst/>
          </a:prstGeom>
          <a:ln>
            <a:solidFill>
              <a:schemeClr val="bg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a:ext>
            </a:extLst>
          </a:blip>
          <a:srcRect t="15833" b="7637"/>
          <a:stretch/>
        </p:blipFill>
        <p:spPr>
          <a:xfrm>
            <a:off x="5856514" y="577477"/>
            <a:ext cx="5715000" cy="4985123"/>
          </a:xfrm>
          <a:prstGeom prst="rect">
            <a:avLst/>
          </a:prstGeom>
          <a:ln>
            <a:solidFill>
              <a:schemeClr val="bg1"/>
            </a:solidFill>
          </a:ln>
        </p:spPr>
      </p:pic>
    </p:spTree>
    <p:extLst>
      <p:ext uri="{BB962C8B-B14F-4D97-AF65-F5344CB8AC3E}">
        <p14:creationId xmlns:p14="http://schemas.microsoft.com/office/powerpoint/2010/main" val="3743182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968425"/>
            <a:ext cx="11201400" cy="584775"/>
          </a:xfrm>
          <a:prstGeom prst="rect">
            <a:avLst/>
          </a:prstGeom>
          <a:noFill/>
          <a:ln>
            <a:solidFill>
              <a:schemeClr val="bg1"/>
            </a:solidFill>
          </a:ln>
        </p:spPr>
        <p:txBody>
          <a:bodyPr wrap="square" rtlCol="0">
            <a:spAutoFit/>
          </a:bodyPr>
          <a:lstStyle/>
          <a:p>
            <a:pPr algn="ctr"/>
            <a:r>
              <a:rPr lang="en-US" sz="3200" b="1" dirty="0">
                <a:solidFill>
                  <a:schemeClr val="bg1"/>
                </a:solidFill>
                <a:latin typeface="Book Antiqua" pitchFamily="18" charset="0"/>
              </a:rPr>
              <a:t>It keeps us physically fit providing medicine and </a:t>
            </a:r>
            <a:r>
              <a:rPr lang="en-US" sz="3200" b="1" dirty="0" smtClean="0">
                <a:solidFill>
                  <a:schemeClr val="bg1"/>
                </a:solidFill>
                <a:latin typeface="Book Antiqua" pitchFamily="18" charset="0"/>
              </a:rPr>
              <a:t>herbs.</a:t>
            </a:r>
            <a:endParaRPr lang="en-US" sz="3200" b="1" dirty="0">
              <a:solidFill>
                <a:schemeClr val="bg1"/>
              </a:solidFill>
              <a:latin typeface="Book Antiqua"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8047"/>
          <a:stretch/>
        </p:blipFill>
        <p:spPr>
          <a:xfrm>
            <a:off x="304800" y="228600"/>
            <a:ext cx="5676900" cy="5471886"/>
          </a:xfrm>
          <a:prstGeom prst="rect">
            <a:avLst/>
          </a:prstGeom>
          <a:ln>
            <a:solidFill>
              <a:schemeClr val="tx1"/>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a:ext>
            </a:extLst>
          </a:blip>
          <a:srcRect l="8984" r="11039"/>
          <a:stretch/>
        </p:blipFill>
        <p:spPr>
          <a:xfrm>
            <a:off x="5981701" y="228601"/>
            <a:ext cx="5524500" cy="5471885"/>
          </a:xfrm>
          <a:prstGeom prst="rect">
            <a:avLst/>
          </a:prstGeom>
          <a:ln>
            <a:solidFill>
              <a:schemeClr val="tx1"/>
            </a:solidFill>
          </a:ln>
        </p:spPr>
      </p:pic>
    </p:spTree>
    <p:extLst>
      <p:ext uri="{BB962C8B-B14F-4D97-AF65-F5344CB8AC3E}">
        <p14:creationId xmlns:p14="http://schemas.microsoft.com/office/powerpoint/2010/main" val="2238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6258580"/>
            <a:ext cx="10515600" cy="523220"/>
          </a:xfrm>
          <a:prstGeom prst="rect">
            <a:avLst/>
          </a:prstGeom>
          <a:noFill/>
          <a:ln>
            <a:solidFill>
              <a:schemeClr val="bg1"/>
            </a:solidFill>
          </a:ln>
        </p:spPr>
        <p:txBody>
          <a:bodyPr wrap="square" rtlCol="0">
            <a:spAutoFit/>
          </a:bodyPr>
          <a:lstStyle/>
          <a:p>
            <a:pPr algn="ctr"/>
            <a:r>
              <a:rPr lang="en-US" sz="2800" b="1" dirty="0">
                <a:solidFill>
                  <a:schemeClr val="bg1"/>
                </a:solidFill>
                <a:latin typeface="Book Antiqua" pitchFamily="18" charset="0"/>
              </a:rPr>
              <a:t>Moreover, it protects river erosions. </a:t>
            </a:r>
            <a:endParaRPr lang="en-US" sz="28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700" y="541988"/>
            <a:ext cx="10515600" cy="5568888"/>
          </a:xfrm>
          <a:prstGeom prst="rect">
            <a:avLst/>
          </a:prstGeom>
        </p:spPr>
      </p:pic>
    </p:spTree>
    <p:extLst>
      <p:ext uri="{BB962C8B-B14F-4D97-AF65-F5344CB8AC3E}">
        <p14:creationId xmlns:p14="http://schemas.microsoft.com/office/powerpoint/2010/main" val="265060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1000" contrast="-13000"/>
                    </a14:imgEffect>
                  </a14:imgLayer>
                </a14:imgProps>
              </a:ext>
              <a:ext uri="{28A0092B-C50C-407E-A947-70E740481C1C}">
                <a14:useLocalDpi xmlns:a14="http://schemas.microsoft.com/office/drawing/2010/main"/>
              </a:ext>
            </a:extLst>
          </a:blip>
          <a:stretch>
            <a:fillRect/>
          </a:stretch>
        </p:blipFill>
        <p:spPr>
          <a:xfrm>
            <a:off x="0" y="0"/>
            <a:ext cx="11887200" cy="6858000"/>
          </a:xfrm>
          <a:prstGeom prst="rect">
            <a:avLst/>
          </a:prstGeom>
        </p:spPr>
      </p:pic>
      <p:sp>
        <p:nvSpPr>
          <p:cNvPr id="5" name="TextBox 4"/>
          <p:cNvSpPr txBox="1"/>
          <p:nvPr/>
        </p:nvSpPr>
        <p:spPr>
          <a:xfrm>
            <a:off x="762000" y="3200400"/>
            <a:ext cx="6629400" cy="3152239"/>
          </a:xfrm>
          <a:prstGeom prst="rect">
            <a:avLst/>
          </a:prstGeom>
          <a:noFill/>
        </p:spPr>
        <p:txBody>
          <a:bodyPr wrap="square" rtlCol="0">
            <a:prstTxWarp prst="textWave1">
              <a:avLst/>
            </a:prstTxWarp>
            <a:spAutoFit/>
            <a:scene3d>
              <a:camera prst="isometricOffAxis1Right"/>
              <a:lightRig rig="threePt" dir="t"/>
            </a:scene3d>
            <a:sp3d extrusionH="57150">
              <a:bevelT w="38100" h="38100"/>
            </a:sp3d>
          </a:bodyPr>
          <a:lstStyle/>
          <a:p>
            <a:pPr algn="ctr"/>
            <a:r>
              <a:rPr lang="en-US" sz="4000" b="1" dirty="0" smtClean="0">
                <a:solidFill>
                  <a:schemeClr val="bg1"/>
                </a:solidFill>
                <a:latin typeface="Book Antiqua" pitchFamily="18" charset="0"/>
              </a:rPr>
              <a:t>Welcome to my class </a:t>
            </a:r>
          </a:p>
          <a:p>
            <a:pPr algn="ctr"/>
            <a:r>
              <a:rPr lang="en-US" sz="4000" b="1" dirty="0" smtClean="0">
                <a:solidFill>
                  <a:schemeClr val="bg1"/>
                </a:solidFill>
                <a:latin typeface="Book Antiqua" pitchFamily="18" charset="0"/>
              </a:rPr>
              <a:t>dear students.</a:t>
            </a:r>
            <a:endParaRPr lang="en-US" sz="4000" b="1" dirty="0">
              <a:solidFill>
                <a:schemeClr val="bg1"/>
              </a:solidFill>
              <a:latin typeface="Book Antiqua" pitchFamily="18" charset="0"/>
            </a:endParaRPr>
          </a:p>
        </p:txBody>
      </p:sp>
    </p:spTree>
    <p:extLst>
      <p:ext uri="{BB962C8B-B14F-4D97-AF65-F5344CB8AC3E}">
        <p14:creationId xmlns:p14="http://schemas.microsoft.com/office/powerpoint/2010/main" val="19459324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648980"/>
            <a:ext cx="11325225" cy="523220"/>
          </a:xfrm>
          <a:prstGeom prst="rect">
            <a:avLst/>
          </a:prstGeom>
          <a:noFill/>
          <a:ln>
            <a:solidFill>
              <a:schemeClr val="bg1"/>
            </a:solidFill>
          </a:ln>
        </p:spPr>
        <p:txBody>
          <a:bodyPr wrap="square" rtlCol="0">
            <a:spAutoFit/>
          </a:bodyPr>
          <a:lstStyle/>
          <a:p>
            <a:pPr algn="ctr"/>
            <a:r>
              <a:rPr lang="en-US" sz="2800" b="1" dirty="0">
                <a:solidFill>
                  <a:schemeClr val="bg1"/>
                </a:solidFill>
                <a:latin typeface="Book Antiqua" pitchFamily="18" charset="0"/>
              </a:rPr>
              <a:t>It gives shelter to the birds and beasts.</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762000"/>
            <a:ext cx="5905500" cy="4572000"/>
          </a:xfrm>
          <a:prstGeom prst="rect">
            <a:avLst/>
          </a:prstGeom>
          <a:ln>
            <a:solidFill>
              <a:schemeClr val="bg1"/>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a:ext>
            </a:extLst>
          </a:blip>
          <a:srcRect l="16934" t="8817"/>
          <a:stretch/>
        </p:blipFill>
        <p:spPr>
          <a:xfrm>
            <a:off x="6210300" y="762000"/>
            <a:ext cx="5419725" cy="4572000"/>
          </a:xfrm>
          <a:prstGeom prst="rect">
            <a:avLst/>
          </a:prstGeom>
          <a:ln>
            <a:solidFill>
              <a:schemeClr val="bg1"/>
            </a:solidFill>
          </a:ln>
        </p:spPr>
      </p:pic>
    </p:spTree>
    <p:extLst>
      <p:ext uri="{BB962C8B-B14F-4D97-AF65-F5344CB8AC3E}">
        <p14:creationId xmlns:p14="http://schemas.microsoft.com/office/powerpoint/2010/main" val="373998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fltVal val="0"/>
                                          </p:val>
                                        </p:tav>
                                        <p:tav tm="100000">
                                          <p:val>
                                            <p:strVal val="#ppt_w"/>
                                          </p:val>
                                        </p:tav>
                                      </p:tavLst>
                                    </p:anim>
                                    <p:anim calcmode="lin" valueType="num">
                                      <p:cBhvr>
                                        <p:cTn id="13" dur="3000" fill="hold"/>
                                        <p:tgtEl>
                                          <p:spTgt spid="4"/>
                                        </p:tgtEl>
                                        <p:attrNameLst>
                                          <p:attrName>ppt_h</p:attrName>
                                        </p:attrNameLst>
                                      </p:cBhvr>
                                      <p:tavLst>
                                        <p:tav tm="0">
                                          <p:val>
                                            <p:fltVal val="0"/>
                                          </p:val>
                                        </p:tav>
                                        <p:tav tm="100000">
                                          <p:val>
                                            <p:strVal val="#ppt_h"/>
                                          </p:val>
                                        </p:tav>
                                      </p:tavLst>
                                    </p:anim>
                                    <p:animEffect transition="in" filter="fade">
                                      <p:cBhvr>
                                        <p:cTn id="14" dur="3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04800" y="169729"/>
            <a:ext cx="11201400" cy="5726545"/>
            <a:chOff x="304800" y="169729"/>
            <a:chExt cx="11201400" cy="5726545"/>
          </a:xfrm>
        </p:grpSpPr>
        <p:grpSp>
          <p:nvGrpSpPr>
            <p:cNvPr id="21" name="Group 20"/>
            <p:cNvGrpSpPr/>
            <p:nvPr/>
          </p:nvGrpSpPr>
          <p:grpSpPr>
            <a:xfrm>
              <a:off x="304800" y="169729"/>
              <a:ext cx="11201400" cy="5726545"/>
              <a:chOff x="243114" y="191501"/>
              <a:chExt cx="11201400" cy="5726545"/>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b="16291"/>
              <a:stretch/>
            </p:blipFill>
            <p:spPr>
              <a:xfrm>
                <a:off x="243114" y="191501"/>
                <a:ext cx="11201400" cy="5683003"/>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565603"/>
                <a:ext cx="2971800" cy="4234997"/>
              </a:xfrm>
              <a:prstGeom prst="rect">
                <a:avLst/>
              </a:prstGeom>
            </p:spPr>
          </p:pic>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50368" y="4304092"/>
                <a:ext cx="2841171" cy="1613954"/>
              </a:xfrm>
              <a:prstGeom prst="rect">
                <a:avLst/>
              </a:prstGeom>
            </p:spPr>
          </p:pic>
        </p:grpSp>
        <p:pic>
          <p:nvPicPr>
            <p:cNvPr id="25" name="Picture 24"/>
            <p:cNvPicPr>
              <a:picLocks noChangeAspect="1"/>
            </p:cNvPicPr>
            <p:nvPr/>
          </p:nvPicPr>
          <p:blipFill rotWithShape="1">
            <a:blip r:embed="rId6" cstate="email">
              <a:extLst>
                <a:ext uri="{28A0092B-C50C-407E-A947-70E740481C1C}">
                  <a14:useLocalDpi xmlns:a14="http://schemas.microsoft.com/office/drawing/2010/main"/>
                </a:ext>
              </a:extLst>
            </a:blip>
            <a:srcRect b="30582"/>
            <a:stretch/>
          </p:blipFill>
          <p:spPr>
            <a:xfrm>
              <a:off x="8902262" y="543831"/>
              <a:ext cx="2527737" cy="2046969"/>
            </a:xfrm>
            <a:prstGeom prst="rect">
              <a:avLst/>
            </a:prstGeom>
          </p:spPr>
        </p:pic>
      </p:grpSp>
      <p:sp>
        <p:nvSpPr>
          <p:cNvPr id="2" name="TextBox 1"/>
          <p:cNvSpPr txBox="1"/>
          <p:nvPr/>
        </p:nvSpPr>
        <p:spPr>
          <a:xfrm>
            <a:off x="381000" y="6096000"/>
            <a:ext cx="11049000" cy="523220"/>
          </a:xfrm>
          <a:prstGeom prst="rect">
            <a:avLst/>
          </a:prstGeom>
          <a:noFill/>
          <a:ln>
            <a:solidFill>
              <a:schemeClr val="bg1"/>
            </a:solidFill>
          </a:ln>
        </p:spPr>
        <p:txBody>
          <a:bodyPr wrap="square" rtlCol="0">
            <a:spAutoFit/>
          </a:bodyPr>
          <a:lstStyle/>
          <a:p>
            <a:pPr algn="ctr"/>
            <a:r>
              <a:rPr lang="en-US" sz="2800" b="1" dirty="0">
                <a:solidFill>
                  <a:schemeClr val="bg1"/>
                </a:solidFill>
                <a:latin typeface="Book Antiqua" pitchFamily="18" charset="0"/>
              </a:rPr>
              <a:t>It ensures the ecological balance of our environment.</a:t>
            </a:r>
            <a:endParaRPr lang="en-US" sz="2800" dirty="0">
              <a:solidFill>
                <a:schemeClr val="bg1"/>
              </a:solidFill>
            </a:endParaRPr>
          </a:p>
        </p:txBody>
      </p: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767664" flipH="1">
            <a:off x="8153401" y="377579"/>
            <a:ext cx="2196663" cy="1661886"/>
          </a:xfrm>
          <a:prstGeom prst="rect">
            <a:avLst/>
          </a:prstGeom>
        </p:spPr>
      </p:pic>
    </p:spTree>
    <p:extLst>
      <p:ext uri="{BB962C8B-B14F-4D97-AF65-F5344CB8AC3E}">
        <p14:creationId xmlns:p14="http://schemas.microsoft.com/office/powerpoint/2010/main" val="400692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3000" fill="hold"/>
                                        <p:tgtEl>
                                          <p:spTgt spid="26"/>
                                        </p:tgtEl>
                                        <p:attrNameLst>
                                          <p:attrName>ppt_w</p:attrName>
                                        </p:attrNameLst>
                                      </p:cBhvr>
                                      <p:tavLst>
                                        <p:tav tm="0">
                                          <p:val>
                                            <p:fltVal val="0"/>
                                          </p:val>
                                        </p:tav>
                                        <p:tav tm="100000">
                                          <p:val>
                                            <p:strVal val="#ppt_w"/>
                                          </p:val>
                                        </p:tav>
                                      </p:tavLst>
                                    </p:anim>
                                    <p:anim calcmode="lin" valueType="num">
                                      <p:cBhvr>
                                        <p:cTn id="8" dur="3000" fill="hold"/>
                                        <p:tgtEl>
                                          <p:spTgt spid="26"/>
                                        </p:tgtEl>
                                        <p:attrNameLst>
                                          <p:attrName>ppt_h</p:attrName>
                                        </p:attrNameLst>
                                      </p:cBhvr>
                                      <p:tavLst>
                                        <p:tav tm="0">
                                          <p:val>
                                            <p:fltVal val="0"/>
                                          </p:val>
                                        </p:tav>
                                        <p:tav tm="100000">
                                          <p:val>
                                            <p:strVal val="#ppt_h"/>
                                          </p:val>
                                        </p:tav>
                                      </p:tavLst>
                                    </p:anim>
                                    <p:animEffect transition="in" filter="fade">
                                      <p:cBhvr>
                                        <p:cTn id="9" dur="3000"/>
                                        <p:tgtEl>
                                          <p:spTgt spid="26"/>
                                        </p:tgtEl>
                                      </p:cBhvr>
                                    </p:animEffect>
                                  </p:childTnLst>
                                </p:cTn>
                              </p:par>
                            </p:childTnLst>
                          </p:cTn>
                        </p:par>
                        <p:par>
                          <p:cTn id="10" fill="hold">
                            <p:stCondLst>
                              <p:cond delay="3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000" fill="hold"/>
                                        <p:tgtEl>
                                          <p:spTgt spid="3"/>
                                        </p:tgtEl>
                                        <p:attrNameLst>
                                          <p:attrName>ppt_x</p:attrName>
                                        </p:attrNameLst>
                                      </p:cBhvr>
                                      <p:tavLst>
                                        <p:tav tm="0">
                                          <p:val>
                                            <p:strVal val="1+#ppt_w/2"/>
                                          </p:val>
                                        </p:tav>
                                        <p:tav tm="100000">
                                          <p:val>
                                            <p:strVal val="#ppt_x"/>
                                          </p:val>
                                        </p:tav>
                                      </p:tavLst>
                                    </p:anim>
                                    <p:anim calcmode="lin" valueType="num">
                                      <p:cBhvr additive="base">
                                        <p:cTn id="14"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685800"/>
            <a:ext cx="11143340" cy="584775"/>
          </a:xfrm>
          <a:prstGeom prst="rect">
            <a:avLst/>
          </a:prstGeom>
          <a:noFill/>
          <a:ln>
            <a:solidFill>
              <a:schemeClr val="bg1"/>
            </a:solidFill>
          </a:ln>
        </p:spPr>
        <p:txBody>
          <a:bodyPr wrap="square" rtlCol="0">
            <a:spAutoFit/>
          </a:bodyPr>
          <a:lstStyle/>
          <a:p>
            <a:pPr algn="ctr"/>
            <a:r>
              <a:rPr lang="en-US" sz="3200" b="1" dirty="0" smtClean="0">
                <a:solidFill>
                  <a:schemeClr val="bg1"/>
                </a:solidFill>
                <a:latin typeface="Book Antiqua" pitchFamily="18" charset="0"/>
              </a:rPr>
              <a:t>What kinds of tree should we plant?</a:t>
            </a:r>
            <a:endParaRPr lang="en-US" sz="3200" b="1" dirty="0">
              <a:solidFill>
                <a:schemeClr val="bg1"/>
              </a:solidFill>
              <a:latin typeface="Book Antiqua" pitchFamily="18" charset="0"/>
            </a:endParaRPr>
          </a:p>
        </p:txBody>
      </p:sp>
      <p:sp>
        <p:nvSpPr>
          <p:cNvPr id="3" name="TextBox 2"/>
          <p:cNvSpPr txBox="1"/>
          <p:nvPr/>
        </p:nvSpPr>
        <p:spPr>
          <a:xfrm>
            <a:off x="381000" y="5303391"/>
            <a:ext cx="11049000" cy="1077218"/>
          </a:xfrm>
          <a:prstGeom prst="rect">
            <a:avLst/>
          </a:prstGeom>
          <a:noFill/>
          <a:ln>
            <a:solidFill>
              <a:schemeClr val="bg1"/>
            </a:solidFill>
          </a:ln>
        </p:spPr>
        <p:txBody>
          <a:bodyPr wrap="square" rtlCol="0">
            <a:spAutoFit/>
          </a:bodyPr>
          <a:lstStyle/>
          <a:p>
            <a:pPr algn="ctr"/>
            <a:r>
              <a:rPr lang="en-US" sz="3200" b="1" dirty="0" smtClean="0">
                <a:solidFill>
                  <a:schemeClr val="bg1"/>
                </a:solidFill>
                <a:latin typeface="Book Antiqua" pitchFamily="18" charset="0"/>
              </a:rPr>
              <a:t>We should plant all kinds of tree like medicinal tree, flower tree, tree of furniture and shelter.</a:t>
            </a:r>
            <a:endParaRPr lang="en-US" sz="3200" b="1" dirty="0">
              <a:solidFill>
                <a:schemeClr val="bg1"/>
              </a:solidFill>
              <a:latin typeface="Book Antiqua"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676400"/>
            <a:ext cx="3733799" cy="3124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66741" y="1676400"/>
            <a:ext cx="3657600" cy="31242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4799" y="1676400"/>
            <a:ext cx="3795098" cy="3124200"/>
          </a:xfrm>
          <a:prstGeom prst="rect">
            <a:avLst/>
          </a:prstGeom>
        </p:spPr>
      </p:pic>
    </p:spTree>
    <p:extLst>
      <p:ext uri="{BB962C8B-B14F-4D97-AF65-F5344CB8AC3E}">
        <p14:creationId xmlns:p14="http://schemas.microsoft.com/office/powerpoint/2010/main" val="13925261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par>
                                <p:cTn id="15" presetID="2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6"/>
                                        </p:tgtEl>
                                      </p:cBhvr>
                                    </p:animEffect>
                                  </p:childTnLst>
                                </p:cTn>
                              </p:par>
                              <p:par>
                                <p:cTn id="25" presetID="2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30" dur="2000" fill="hold"/>
                                        <p:tgtEl>
                                          <p:spTgt spid="5"/>
                                        </p:tgtEl>
                                        <p:attrNameLst>
                                          <p:attrName>ppt_h</p:attrName>
                                        </p:attrNameLst>
                                      </p:cBhvr>
                                      <p:tavLst>
                                        <p:tav tm="0">
                                          <p:val>
                                            <p:strVal val="#ppt_h"/>
                                          </p:val>
                                        </p:tav>
                                        <p:tav tm="100000">
                                          <p:val>
                                            <p:strVal val="#ppt_h"/>
                                          </p:val>
                                        </p:tav>
                                      </p:tavLst>
                                    </p:anim>
                                    <p:anim calcmode="lin" valueType="num">
                                      <p:cBhvr>
                                        <p:cTn id="3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34" dur="2000" decel="50000">
                                          <p:stCondLst>
                                            <p:cond delay="0"/>
                                          </p:stCondLst>
                                        </p:cTn>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11049000" cy="584775"/>
          </a:xfrm>
          <a:prstGeom prst="rect">
            <a:avLst/>
          </a:prstGeom>
          <a:noFill/>
          <a:ln>
            <a:solidFill>
              <a:schemeClr val="bg1"/>
            </a:solidFill>
          </a:ln>
        </p:spPr>
        <p:txBody>
          <a:bodyPr wrap="square" rtlCol="0">
            <a:spAutoFit/>
          </a:bodyPr>
          <a:lstStyle/>
          <a:p>
            <a:pPr algn="ctr"/>
            <a:r>
              <a:rPr lang="en-US" sz="3200" b="1" dirty="0" smtClean="0">
                <a:solidFill>
                  <a:schemeClr val="bg1"/>
                </a:solidFill>
                <a:latin typeface="Book Antiqua" pitchFamily="18" charset="0"/>
              </a:rPr>
              <a:t>What is the best time to plant tree?</a:t>
            </a:r>
            <a:endParaRPr lang="en-US" sz="3200" b="1" dirty="0">
              <a:solidFill>
                <a:schemeClr val="bg1"/>
              </a:solidFill>
              <a:latin typeface="Book Antiqua" pitchFamily="18" charset="0"/>
            </a:endParaRPr>
          </a:p>
        </p:txBody>
      </p:sp>
      <p:sp>
        <p:nvSpPr>
          <p:cNvPr id="3" name="TextBox 2"/>
          <p:cNvSpPr txBox="1"/>
          <p:nvPr/>
        </p:nvSpPr>
        <p:spPr>
          <a:xfrm>
            <a:off x="381000" y="5562600"/>
            <a:ext cx="11049000" cy="1077218"/>
          </a:xfrm>
          <a:prstGeom prst="rect">
            <a:avLst/>
          </a:prstGeom>
          <a:noFill/>
          <a:ln>
            <a:solidFill>
              <a:schemeClr val="bg1"/>
            </a:solidFill>
          </a:ln>
        </p:spPr>
        <p:txBody>
          <a:bodyPr wrap="square" rtlCol="0">
            <a:spAutoFit/>
          </a:bodyPr>
          <a:lstStyle/>
          <a:p>
            <a:pPr algn="ctr"/>
            <a:r>
              <a:rPr lang="en-US" sz="3200" b="1" dirty="0" smtClean="0">
                <a:solidFill>
                  <a:schemeClr val="bg1"/>
                </a:solidFill>
                <a:latin typeface="Book Antiqua" pitchFamily="18" charset="0"/>
              </a:rPr>
              <a:t>The first week of July is the best time of planting tree because it is the tree planation week.</a:t>
            </a:r>
            <a:endParaRPr lang="en-US" sz="3200" b="1" dirty="0">
              <a:solidFill>
                <a:schemeClr val="bg1"/>
              </a:solidFill>
              <a:latin typeface="Book Antiqua"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l="2952" t="4145" r="15638" b="4427"/>
          <a:stretch/>
        </p:blipFill>
        <p:spPr>
          <a:xfrm>
            <a:off x="381000" y="914400"/>
            <a:ext cx="5524499" cy="4596826"/>
          </a:xfrm>
          <a:prstGeom prst="rect">
            <a:avLst/>
          </a:prstGeom>
          <a:ln>
            <a:solidFill>
              <a:schemeClr val="bg1"/>
            </a:solidFill>
          </a:ln>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r="21428" b="-79"/>
          <a:stretch/>
        </p:blipFill>
        <p:spPr>
          <a:xfrm>
            <a:off x="5905501" y="914401"/>
            <a:ext cx="5524499" cy="4596825"/>
          </a:xfrm>
          <a:prstGeom prst="rect">
            <a:avLst/>
          </a:prstGeom>
          <a:ln>
            <a:solidFill>
              <a:schemeClr val="bg1"/>
            </a:solidFill>
          </a:ln>
        </p:spPr>
      </p:pic>
      <p:sp>
        <p:nvSpPr>
          <p:cNvPr id="8" name="TextBox 7"/>
          <p:cNvSpPr txBox="1"/>
          <p:nvPr/>
        </p:nvSpPr>
        <p:spPr>
          <a:xfrm>
            <a:off x="1371600" y="3733800"/>
            <a:ext cx="3810000" cy="1446550"/>
          </a:xfrm>
          <a:prstGeom prst="rect">
            <a:avLst/>
          </a:prstGeom>
          <a:noFill/>
        </p:spPr>
        <p:txBody>
          <a:bodyPr wrap="square" rtlCol="0">
            <a:spAutoFit/>
          </a:bodyPr>
          <a:lstStyle/>
          <a:p>
            <a:pPr algn="ctr"/>
            <a:r>
              <a:rPr lang="en-US" sz="8800" b="1" dirty="0" smtClean="0">
                <a:latin typeface="Book Antiqua" pitchFamily="18" charset="0"/>
              </a:rPr>
              <a:t>01-07</a:t>
            </a:r>
            <a:endParaRPr lang="en-US" sz="8800" b="1" dirty="0">
              <a:latin typeface="Book Antiqua" pitchFamily="18" charset="0"/>
            </a:endParaRPr>
          </a:p>
        </p:txBody>
      </p:sp>
    </p:spTree>
    <p:extLst>
      <p:ext uri="{BB962C8B-B14F-4D97-AF65-F5344CB8AC3E}">
        <p14:creationId xmlns:p14="http://schemas.microsoft.com/office/powerpoint/2010/main" val="24980664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314" y="533400"/>
            <a:ext cx="11339286" cy="584775"/>
          </a:xfrm>
          <a:prstGeom prst="rect">
            <a:avLst/>
          </a:prstGeom>
          <a:noFill/>
          <a:ln>
            <a:solidFill>
              <a:schemeClr val="bg1"/>
            </a:solidFill>
          </a:ln>
        </p:spPr>
        <p:txBody>
          <a:bodyPr wrap="square" rtlCol="0">
            <a:spAutoFit/>
          </a:bodyPr>
          <a:lstStyle/>
          <a:p>
            <a:pPr algn="ctr"/>
            <a:r>
              <a:rPr lang="en-US" sz="3200" b="1" dirty="0" smtClean="0">
                <a:solidFill>
                  <a:schemeClr val="bg1"/>
                </a:solidFill>
                <a:latin typeface="Book Antiqua" pitchFamily="18" charset="0"/>
              </a:rPr>
              <a:t>What happens if we do not plant tree?</a:t>
            </a:r>
            <a:endParaRPr lang="en-US" sz="3200" b="1" dirty="0">
              <a:solidFill>
                <a:schemeClr val="bg1"/>
              </a:solidFill>
              <a:latin typeface="Book Antiqua" pitchFamily="18" charset="0"/>
            </a:endParaRPr>
          </a:p>
        </p:txBody>
      </p:sp>
      <p:sp>
        <p:nvSpPr>
          <p:cNvPr id="3" name="TextBox 2"/>
          <p:cNvSpPr txBox="1"/>
          <p:nvPr/>
        </p:nvSpPr>
        <p:spPr>
          <a:xfrm>
            <a:off x="304800" y="5562600"/>
            <a:ext cx="11353800" cy="1077218"/>
          </a:xfrm>
          <a:prstGeom prst="rect">
            <a:avLst/>
          </a:prstGeom>
          <a:noFill/>
          <a:ln>
            <a:solidFill>
              <a:schemeClr val="bg1"/>
            </a:solidFill>
          </a:ln>
        </p:spPr>
        <p:txBody>
          <a:bodyPr wrap="square" rtlCol="0">
            <a:spAutoFit/>
          </a:bodyPr>
          <a:lstStyle/>
          <a:p>
            <a:pPr algn="ctr"/>
            <a:r>
              <a:rPr lang="en-US" sz="3200" b="1" spc="-100" dirty="0" smtClean="0">
                <a:solidFill>
                  <a:schemeClr val="bg1"/>
                </a:solidFill>
                <a:latin typeface="Book Antiqua" pitchFamily="18" charset="0"/>
              </a:rPr>
              <a:t>If we do not plant tree, the country will be turned into desert for deforestation </a:t>
            </a:r>
            <a:r>
              <a:rPr lang="en-US" sz="3200" b="1" spc="-100" dirty="0">
                <a:solidFill>
                  <a:schemeClr val="bg1"/>
                </a:solidFill>
                <a:latin typeface="Book Antiqua" pitchFamily="18" charset="0"/>
              </a:rPr>
              <a:t>a</a:t>
            </a:r>
            <a:r>
              <a:rPr lang="en-US" sz="3200" b="1" spc="-100" dirty="0" smtClean="0">
                <a:solidFill>
                  <a:schemeClr val="bg1"/>
                </a:solidFill>
                <a:latin typeface="Book Antiqua" pitchFamily="18" charset="0"/>
              </a:rPr>
              <a:t>nd all living beings will loss their existence.</a:t>
            </a:r>
            <a:endParaRPr lang="en-US" sz="3200" b="1" spc="-100" dirty="0">
              <a:solidFill>
                <a:schemeClr val="bg1"/>
              </a:solidFill>
              <a:latin typeface="Book Antiqu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9314" y="1371600"/>
            <a:ext cx="5776687" cy="3900445"/>
          </a:xfrm>
          <a:prstGeom prst="rect">
            <a:avLst/>
          </a:prstGeom>
          <a:ln>
            <a:solidFill>
              <a:schemeClr val="bg1"/>
            </a:solidFill>
          </a:ln>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13254" t="31957" r="25912" b="14656"/>
          <a:stretch/>
        </p:blipFill>
        <p:spPr>
          <a:xfrm>
            <a:off x="6096001" y="1371600"/>
            <a:ext cx="5562599" cy="3900445"/>
          </a:xfrm>
          <a:prstGeom prst="rect">
            <a:avLst/>
          </a:prstGeom>
          <a:ln>
            <a:solidFill>
              <a:schemeClr val="bg1"/>
            </a:solidFill>
          </a:ln>
        </p:spPr>
      </p:pic>
    </p:spTree>
    <p:extLst>
      <p:ext uri="{BB962C8B-B14F-4D97-AF65-F5344CB8AC3E}">
        <p14:creationId xmlns:p14="http://schemas.microsoft.com/office/powerpoint/2010/main" val="18797573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228600"/>
            <a:ext cx="11277600" cy="6324600"/>
          </a:xfrm>
          <a:prstGeom prst="rect">
            <a:avLst/>
          </a:prstGeom>
        </p:spPr>
      </p:pic>
      <p:sp>
        <p:nvSpPr>
          <p:cNvPr id="4" name="Oval Callout 3"/>
          <p:cNvSpPr/>
          <p:nvPr/>
        </p:nvSpPr>
        <p:spPr>
          <a:xfrm>
            <a:off x="6007100" y="4343400"/>
            <a:ext cx="6019800" cy="2057400"/>
          </a:xfrm>
          <a:prstGeom prst="wedgeEllipseCallout">
            <a:avLst>
              <a:gd name="adj1" fmla="val -36132"/>
              <a:gd name="adj2" fmla="val -107518"/>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a:solidFill>
                  <a:schemeClr val="tx1"/>
                </a:solidFill>
                <a:latin typeface="Book Antiqua" pitchFamily="18" charset="0"/>
              </a:rPr>
              <a:t>So the importance of tree plantation is easily realized.</a:t>
            </a:r>
            <a:endParaRPr lang="en-US" sz="2800" b="1" dirty="0">
              <a:solidFill>
                <a:schemeClr val="tx1"/>
              </a:solidFill>
            </a:endParaRPr>
          </a:p>
        </p:txBody>
      </p:sp>
    </p:spTree>
    <p:extLst>
      <p:ext uri="{BB962C8B-B14F-4D97-AF65-F5344CB8AC3E}">
        <p14:creationId xmlns:p14="http://schemas.microsoft.com/office/powerpoint/2010/main" val="185744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14" y="673386"/>
            <a:ext cx="11049000" cy="584775"/>
          </a:xfrm>
          <a:prstGeom prst="rect">
            <a:avLst/>
          </a:prstGeom>
          <a:noFill/>
          <a:ln>
            <a:solidFill>
              <a:schemeClr val="bg1"/>
            </a:solidFill>
          </a:ln>
        </p:spPr>
        <p:txBody>
          <a:bodyPr wrap="square" rtlCol="0">
            <a:spAutoFit/>
          </a:bodyPr>
          <a:lstStyle/>
          <a:p>
            <a:pPr algn="ctr"/>
            <a:r>
              <a:rPr lang="en-US" sz="3200" b="1" dirty="0" smtClean="0">
                <a:solidFill>
                  <a:schemeClr val="bg1"/>
                </a:solidFill>
                <a:latin typeface="Book Antiqua" pitchFamily="18" charset="0"/>
              </a:rPr>
              <a:t>What should be our duty now?</a:t>
            </a:r>
            <a:endParaRPr lang="en-US" sz="3200" b="1" dirty="0">
              <a:solidFill>
                <a:schemeClr val="bg1"/>
              </a:solidFill>
              <a:latin typeface="Book Antiqua" pitchFamily="18" charset="0"/>
            </a:endParaRPr>
          </a:p>
        </p:txBody>
      </p:sp>
      <p:sp>
        <p:nvSpPr>
          <p:cNvPr id="3" name="TextBox 2"/>
          <p:cNvSpPr txBox="1"/>
          <p:nvPr/>
        </p:nvSpPr>
        <p:spPr>
          <a:xfrm>
            <a:off x="442686" y="4800600"/>
            <a:ext cx="11049000" cy="1815882"/>
          </a:xfrm>
          <a:prstGeom prst="rect">
            <a:avLst/>
          </a:prstGeom>
          <a:noFill/>
          <a:ln>
            <a:solidFill>
              <a:schemeClr val="bg1"/>
            </a:solidFill>
          </a:ln>
        </p:spPr>
        <p:txBody>
          <a:bodyPr wrap="square" rtlCol="0">
            <a:spAutoFit/>
          </a:bodyPr>
          <a:lstStyle/>
          <a:p>
            <a:pPr algn="just"/>
            <a:r>
              <a:rPr lang="en-US" sz="2800" b="1" dirty="0">
                <a:solidFill>
                  <a:schemeClr val="bg1"/>
                </a:solidFill>
                <a:latin typeface="Book Antiqua" pitchFamily="18" charset="0"/>
              </a:rPr>
              <a:t>That’s why we should plant trees more and more in any blank space like open and unused place, by the side of the house, roads, high ways, by the side of schools, colleges and offices to ensure a happy ,healthy and fresh environment.</a:t>
            </a:r>
            <a:endParaRPr lang="en-US" sz="28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6401" y="1676400"/>
            <a:ext cx="3637520" cy="289560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r="19137"/>
          <a:stretch/>
        </p:blipFill>
        <p:spPr>
          <a:xfrm>
            <a:off x="4043921" y="1676400"/>
            <a:ext cx="3657599" cy="2895600"/>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l="1138" t="25114" r="42354" b="19648"/>
          <a:stretch/>
        </p:blipFill>
        <p:spPr>
          <a:xfrm>
            <a:off x="7716034" y="1676400"/>
            <a:ext cx="3732109" cy="2895600"/>
          </a:xfrm>
          <a:prstGeom prst="rect">
            <a:avLst/>
          </a:prstGeom>
        </p:spPr>
      </p:pic>
    </p:spTree>
    <p:extLst>
      <p:ext uri="{BB962C8B-B14F-4D97-AF65-F5344CB8AC3E}">
        <p14:creationId xmlns:p14="http://schemas.microsoft.com/office/powerpoint/2010/main" val="4008421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Effect transition="in" filter="fade">
                                      <p:cBhvr>
                                        <p:cTn id="14" dur="20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fltVal val="0"/>
                                          </p:val>
                                        </p:tav>
                                        <p:tav tm="100000">
                                          <p:val>
                                            <p:strVal val="#ppt_w"/>
                                          </p:val>
                                        </p:tav>
                                      </p:tavLst>
                                    </p:anim>
                                    <p:anim calcmode="lin" valueType="num">
                                      <p:cBhvr>
                                        <p:cTn id="18" dur="2000" fill="hold"/>
                                        <p:tgtEl>
                                          <p:spTgt spid="6"/>
                                        </p:tgtEl>
                                        <p:attrNameLst>
                                          <p:attrName>ppt_h</p:attrName>
                                        </p:attrNameLst>
                                      </p:cBhvr>
                                      <p:tavLst>
                                        <p:tav tm="0">
                                          <p:val>
                                            <p:fltVal val="0"/>
                                          </p:val>
                                        </p:tav>
                                        <p:tav tm="100000">
                                          <p:val>
                                            <p:strVal val="#ppt_h"/>
                                          </p:val>
                                        </p:tav>
                                      </p:tavLst>
                                    </p:anim>
                                    <p:animEffect transition="in" filter="fade">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2400" y="152400"/>
            <a:ext cx="6063344" cy="6477000"/>
            <a:chOff x="3352800" y="152398"/>
            <a:chExt cx="5334000" cy="4572002"/>
          </a:xfrm>
        </p:grpSpPr>
        <p:pic>
          <p:nvPicPr>
            <p:cNvPr id="2" name="Picture 18" descr="MPj0439356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3352800" y="152398"/>
              <a:ext cx="5334000" cy="4572002"/>
            </a:xfrm>
            <a:prstGeom prst="rect">
              <a:avLst/>
            </a:prstGeom>
            <a:ln>
              <a:solidFill>
                <a:schemeClr val="tx1"/>
              </a:solidFill>
            </a:ln>
          </p:spPr>
        </p:pic>
        <p:sp>
          <p:nvSpPr>
            <p:cNvPr id="4" name="TextBox 3"/>
            <p:cNvSpPr txBox="1"/>
            <p:nvPr/>
          </p:nvSpPr>
          <p:spPr>
            <a:xfrm>
              <a:off x="3687970" y="304800"/>
              <a:ext cx="4552025" cy="543135"/>
            </a:xfrm>
            <a:prstGeom prst="rect">
              <a:avLst/>
            </a:prstGeom>
            <a:noFill/>
          </p:spPr>
          <p:txBody>
            <a:bodyPr wrap="square" rtlCol="0">
              <a:spAutoFit/>
            </a:bodyPr>
            <a:lstStyle/>
            <a:p>
              <a:r>
                <a:rPr lang="en-US" sz="4400" b="1" dirty="0" smtClean="0">
                  <a:latin typeface="Book Antiqua" pitchFamily="18" charset="0"/>
                </a:rPr>
                <a:t>Group            Work</a:t>
              </a:r>
              <a:endParaRPr lang="en-US" sz="4400" b="1" dirty="0">
                <a:latin typeface="Book Antiqua" pitchFamily="18" charset="0"/>
              </a:endParaRPr>
            </a:p>
          </p:txBody>
        </p:sp>
      </p:grpSp>
      <p:sp>
        <p:nvSpPr>
          <p:cNvPr id="3" name="TextBox 2"/>
          <p:cNvSpPr txBox="1"/>
          <p:nvPr/>
        </p:nvSpPr>
        <p:spPr>
          <a:xfrm>
            <a:off x="6477000" y="172360"/>
            <a:ext cx="5105400" cy="6294031"/>
          </a:xfrm>
          <a:prstGeom prst="rect">
            <a:avLst/>
          </a:prstGeom>
          <a:noFill/>
        </p:spPr>
        <p:txBody>
          <a:bodyPr wrap="square" rtlCol="0">
            <a:spAutoFit/>
          </a:bodyPr>
          <a:lstStyle/>
          <a:p>
            <a:pPr algn="just"/>
            <a:endParaRPr lang="en-US" sz="1050" dirty="0" smtClean="0">
              <a:solidFill>
                <a:schemeClr val="bg1"/>
              </a:solidFill>
              <a:latin typeface="Book Antiqua" pitchFamily="18" charset="0"/>
            </a:endParaRPr>
          </a:p>
          <a:p>
            <a:pPr algn="just"/>
            <a:r>
              <a:rPr lang="en-US" sz="2800" dirty="0" smtClean="0">
                <a:solidFill>
                  <a:schemeClr val="bg1"/>
                </a:solidFill>
                <a:latin typeface="Book Antiqua" pitchFamily="18" charset="0"/>
              </a:rPr>
              <a:t>Suppose, you and some of your friends live in a residential area near a river. There is not enough tree in that locality and for that the area is in the victim of river erosion. The heat of the sun is un bearable. Moreover, you cannot enjoy the natural scenery and chirping of birds. Now write a paragraph in a group how to make your area  green and make it a suitable environment.</a:t>
            </a:r>
            <a:endParaRPr lang="en-US" sz="2800" dirty="0">
              <a:solidFill>
                <a:schemeClr val="bg1"/>
              </a:solidFill>
              <a:latin typeface="Book Antiqua" pitchFamily="18" charset="0"/>
            </a:endParaRPr>
          </a:p>
        </p:txBody>
      </p:sp>
      <p:sp>
        <p:nvSpPr>
          <p:cNvPr id="5" name="Rectangle 4"/>
          <p:cNvSpPr/>
          <p:nvPr/>
        </p:nvSpPr>
        <p:spPr>
          <a:xfrm>
            <a:off x="6477000" y="152400"/>
            <a:ext cx="5105400" cy="6477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28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38200" y="838200"/>
            <a:ext cx="9982200" cy="21336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smtClean="0">
                <a:latin typeface="Book Antiqua" pitchFamily="18" charset="0"/>
              </a:rPr>
              <a:t>Home Work</a:t>
            </a:r>
            <a:endParaRPr lang="en-US" sz="4000" b="1" dirty="0">
              <a:latin typeface="Book Antiqua" pitchFamily="18" charset="0"/>
            </a:endParaRPr>
          </a:p>
        </p:txBody>
      </p:sp>
      <p:sp>
        <p:nvSpPr>
          <p:cNvPr id="4" name="Rounded Rectangle 3"/>
          <p:cNvSpPr/>
          <p:nvPr/>
        </p:nvSpPr>
        <p:spPr>
          <a:xfrm>
            <a:off x="838200" y="3505200"/>
            <a:ext cx="9982200" cy="2286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chemeClr val="tx1"/>
                </a:solidFill>
                <a:latin typeface="Book Antiqua" pitchFamily="18" charset="0"/>
              </a:rPr>
              <a:t>Write a paragraph on  </a:t>
            </a:r>
          </a:p>
          <a:p>
            <a:pPr algn="ctr"/>
            <a:r>
              <a:rPr lang="en-US" sz="3200" b="1" dirty="0">
                <a:solidFill>
                  <a:schemeClr val="tx1"/>
                </a:solidFill>
                <a:latin typeface="Book Antiqua" pitchFamily="18" charset="0"/>
              </a:rPr>
              <a:t>“ The importance of Tree Plantation” </a:t>
            </a:r>
          </a:p>
          <a:p>
            <a:pPr algn="ctr"/>
            <a:r>
              <a:rPr lang="en-US" sz="3200" b="1" dirty="0">
                <a:solidFill>
                  <a:schemeClr val="tx1"/>
                </a:solidFill>
                <a:latin typeface="Book Antiqua" pitchFamily="18" charset="0"/>
              </a:rPr>
              <a:t>with the information you learnt from your class.</a:t>
            </a:r>
            <a:endParaRPr lang="en-US" sz="3200" dirty="0">
              <a:solidFill>
                <a:schemeClr val="tx1"/>
              </a:solidFill>
            </a:endParaRPr>
          </a:p>
        </p:txBody>
      </p:sp>
    </p:spTree>
    <p:extLst>
      <p:ext uri="{BB962C8B-B14F-4D97-AF65-F5344CB8AC3E}">
        <p14:creationId xmlns:p14="http://schemas.microsoft.com/office/powerpoint/2010/main" val="3003968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1887200" cy="6857999"/>
          </a:xfrm>
          <a:prstGeom prst="rect">
            <a:avLst/>
          </a:prstGeom>
        </p:spPr>
      </p:pic>
      <p:sp>
        <p:nvSpPr>
          <p:cNvPr id="3" name="TextBox 2"/>
          <p:cNvSpPr txBox="1"/>
          <p:nvPr/>
        </p:nvSpPr>
        <p:spPr>
          <a:xfrm rot="21281438">
            <a:off x="685962" y="4015653"/>
            <a:ext cx="10858991" cy="1581329"/>
          </a:xfrm>
          <a:prstGeom prst="rect">
            <a:avLst/>
          </a:prstGeom>
          <a:noFill/>
        </p:spPr>
        <p:txBody>
          <a:bodyPr wrap="square" rtlCol="0">
            <a:prstTxWarp prst="textWave1">
              <a:avLst/>
            </a:prstTxWarp>
            <a:spAutoFit/>
            <a:scene3d>
              <a:camera prst="isometricOffAxis1Right"/>
              <a:lightRig rig="threePt" dir="t"/>
            </a:scene3d>
          </a:bodyPr>
          <a:lstStyle/>
          <a:p>
            <a:r>
              <a:rPr lang="en-US" sz="7200" b="1" dirty="0" err="1" smtClean="0">
                <a:solidFill>
                  <a:schemeClr val="bg1"/>
                </a:solidFill>
                <a:latin typeface="Book Antiqua" pitchFamily="18" charset="0"/>
              </a:rPr>
              <a:t>Aallah</a:t>
            </a:r>
            <a:r>
              <a:rPr lang="en-US" sz="7200" b="1" dirty="0" smtClean="0">
                <a:solidFill>
                  <a:schemeClr val="bg1"/>
                </a:solidFill>
                <a:latin typeface="Book Antiqua" pitchFamily="18" charset="0"/>
              </a:rPr>
              <a:t> Hafez</a:t>
            </a:r>
            <a:endParaRPr lang="en-US" sz="7200" b="1" dirty="0">
              <a:solidFill>
                <a:schemeClr val="bg1"/>
              </a:solidFill>
              <a:latin typeface="Book Antiqua" pitchFamily="18" charset="0"/>
            </a:endParaRPr>
          </a:p>
        </p:txBody>
      </p:sp>
    </p:spTree>
    <p:extLst>
      <p:ext uri="{BB962C8B-B14F-4D97-AF65-F5344CB8AC3E}">
        <p14:creationId xmlns:p14="http://schemas.microsoft.com/office/powerpoint/2010/main" val="65180274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500" autoRev="1" fill="hold">
                                          <p:stCondLst>
                                            <p:cond delay="0"/>
                                          </p:stCondLst>
                                        </p:cTn>
                                        <p:tgtEl>
                                          <p:spTgt spid="3"/>
                                        </p:tgtEl>
                                        <p:attrNameLst>
                                          <p:attrName>ppt_w</p:attrName>
                                        </p:attrNameLst>
                                      </p:cBhvr>
                                    </p:anim>
                                    <p:anim by="(#ppt_w*0.50)" calcmode="lin" valueType="num">
                                      <p:cBhvr>
                                        <p:cTn id="8" dur="1500" decel="50000" autoRev="1" fill="hold">
                                          <p:stCondLst>
                                            <p:cond delay="0"/>
                                          </p:stCondLst>
                                        </p:cTn>
                                        <p:tgtEl>
                                          <p:spTgt spid="3"/>
                                        </p:tgtEl>
                                        <p:attrNameLst>
                                          <p:attrName>ppt_x</p:attrName>
                                        </p:attrNameLst>
                                      </p:cBhvr>
                                    </p:anim>
                                    <p:anim from="(-#ppt_h/2)" to="(#ppt_y)" calcmode="lin" valueType="num">
                                      <p:cBhvr>
                                        <p:cTn id="9" dur="3000" fill="hold">
                                          <p:stCondLst>
                                            <p:cond delay="0"/>
                                          </p:stCondLst>
                                        </p:cTn>
                                        <p:tgtEl>
                                          <p:spTgt spid="3"/>
                                        </p:tgtEl>
                                        <p:attrNameLst>
                                          <p:attrName>ppt_y</p:attrName>
                                        </p:attrNameLst>
                                      </p:cBhvr>
                                    </p:anim>
                                    <p:animRot by="21600000">
                                      <p:cBhvr>
                                        <p:cTn id="10" dur="3000" fill="hold">
                                          <p:stCondLst>
                                            <p:cond delay="0"/>
                                          </p:stCondLst>
                                        </p:cTn>
                                        <p:tgtEl>
                                          <p:spTgt spid="3"/>
                                        </p:tgtEl>
                                        <p:attrNameLst>
                                          <p:attrName>r</p:attrName>
                                        </p:attrNameLst>
                                      </p:cBhvr>
                                    </p:animRot>
                                  </p:childTnLst>
                                </p:cTn>
                              </p:par>
                            </p:childTnLst>
                          </p:cTn>
                        </p:par>
                        <p:par>
                          <p:cTn id="11" fill="hold">
                            <p:stCondLst>
                              <p:cond delay="6000"/>
                            </p:stCondLst>
                            <p:childTnLst>
                              <p:par>
                                <p:cTn id="12" presetID="22" presetClass="entr" presetSubtype="8" fill="hold" grpId="0" nodeType="afterEffect">
                                  <p:stCondLst>
                                    <p:cond delay="3100"/>
                                  </p:stCondLst>
                                  <p:iterate type="lt">
                                    <p:tmPct val="0"/>
                                  </p:iterate>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childTnLst>
                          </p:cTn>
                        </p:par>
                        <p:par>
                          <p:cTn id="15" fill="hold">
                            <p:stCondLst>
                              <p:cond delay="11100"/>
                            </p:stCondLst>
                            <p:childTnLst>
                              <p:par>
                                <p:cTn id="16" presetID="41" presetClass="entr" presetSubtype="0" fill="hold" grpId="2" nodeType="after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calcmode="lin" valueType="num">
                                      <p:cBhvr>
                                        <p:cTn id="18"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9" dur="2000" fill="hold"/>
                                        <p:tgtEl>
                                          <p:spTgt spid="3"/>
                                        </p:tgtEl>
                                        <p:attrNameLst>
                                          <p:attrName>ppt_y</p:attrName>
                                        </p:attrNameLst>
                                      </p:cBhvr>
                                      <p:tavLst>
                                        <p:tav tm="0">
                                          <p:val>
                                            <p:strVal val="#ppt_y"/>
                                          </p:val>
                                        </p:tav>
                                        <p:tav tm="100000">
                                          <p:val>
                                            <p:strVal val="#ppt_y"/>
                                          </p:val>
                                        </p:tav>
                                      </p:tavLst>
                                    </p:anim>
                                    <p:anim calcmode="lin" valueType="num">
                                      <p:cBhvr>
                                        <p:cTn id="20"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1"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304800"/>
            <a:ext cx="11125200" cy="6172200"/>
          </a:xfrm>
          <a:prstGeom prst="rect">
            <a:avLst/>
          </a:prstGeom>
          <a:noFill/>
          <a:ln w="254000" cap="sq" cmpd="tri">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11425" algn="just"/>
            <a:endParaRPr lang="en-US" sz="3600" b="1" dirty="0" smtClean="0">
              <a:latin typeface="Book Antiqua" pitchFamily="18" charset="0"/>
            </a:endParaRPr>
          </a:p>
          <a:p>
            <a:pPr indent="2511425" algn="just"/>
            <a:r>
              <a:rPr lang="en-US" sz="3600" b="1" dirty="0" smtClean="0">
                <a:latin typeface="Book Antiqua" pitchFamily="18" charset="0"/>
              </a:rPr>
              <a:t>Md. </a:t>
            </a:r>
            <a:r>
              <a:rPr lang="en-US" sz="3600" b="1" dirty="0" err="1" smtClean="0">
                <a:latin typeface="Book Antiqua" pitchFamily="18" charset="0"/>
              </a:rPr>
              <a:t>Hasan</a:t>
            </a:r>
            <a:r>
              <a:rPr lang="en-US" sz="3600" b="1" dirty="0" smtClean="0">
                <a:latin typeface="Book Antiqua" pitchFamily="18" charset="0"/>
              </a:rPr>
              <a:t> </a:t>
            </a:r>
            <a:r>
              <a:rPr lang="en-US" sz="3600" b="1" dirty="0" err="1" smtClean="0">
                <a:latin typeface="Book Antiqua" pitchFamily="18" charset="0"/>
              </a:rPr>
              <a:t>Hafizur</a:t>
            </a:r>
            <a:r>
              <a:rPr lang="en-US" sz="3600" b="1" dirty="0" smtClean="0">
                <a:latin typeface="Book Antiqua" pitchFamily="18" charset="0"/>
              </a:rPr>
              <a:t> </a:t>
            </a:r>
            <a:r>
              <a:rPr lang="en-US" sz="3600" b="1" dirty="0" err="1" smtClean="0">
                <a:latin typeface="Book Antiqua" pitchFamily="18" charset="0"/>
              </a:rPr>
              <a:t>Rahman</a:t>
            </a:r>
            <a:endParaRPr lang="en-US" sz="3600" b="1" dirty="0" smtClean="0">
              <a:latin typeface="Book Antiqua" pitchFamily="18" charset="0"/>
            </a:endParaRPr>
          </a:p>
          <a:p>
            <a:pPr indent="2511425" algn="just"/>
            <a:r>
              <a:rPr lang="en-US" sz="3600" b="1" dirty="0" smtClean="0">
                <a:latin typeface="Book Antiqua" pitchFamily="18" charset="0"/>
              </a:rPr>
              <a:t>Lecturer (English)</a:t>
            </a:r>
          </a:p>
          <a:p>
            <a:pPr indent="2511425" algn="just"/>
            <a:r>
              <a:rPr lang="en-US" sz="3600" b="1" dirty="0" smtClean="0">
                <a:latin typeface="Book Antiqua" pitchFamily="18" charset="0"/>
              </a:rPr>
              <a:t>Cambrian School &amp; College, </a:t>
            </a:r>
          </a:p>
          <a:p>
            <a:pPr indent="2511425" algn="just"/>
            <a:r>
              <a:rPr lang="en-US" sz="3600" b="1" dirty="0" smtClean="0">
                <a:latin typeface="Book Antiqua" pitchFamily="18" charset="0"/>
              </a:rPr>
              <a:t>Dhaka .</a:t>
            </a:r>
          </a:p>
          <a:p>
            <a:pPr indent="2511425" algn="just"/>
            <a:endParaRPr lang="en-US" sz="3600" b="1" dirty="0">
              <a:latin typeface="Book Antiqua" pitchFamily="18" charset="0"/>
            </a:endParaRPr>
          </a:p>
          <a:p>
            <a:pPr indent="2511425" algn="just"/>
            <a:r>
              <a:rPr lang="en-US" sz="3600" b="1" dirty="0" smtClean="0">
                <a:latin typeface="Book Antiqua" pitchFamily="18" charset="0"/>
              </a:rPr>
              <a:t>Class IX-X</a:t>
            </a:r>
          </a:p>
          <a:p>
            <a:pPr indent="2511425" algn="just"/>
            <a:r>
              <a:rPr lang="en-US" sz="3600" b="1" dirty="0" smtClean="0">
                <a:latin typeface="Book Antiqua" pitchFamily="18" charset="0"/>
              </a:rPr>
              <a:t>Subject : English 1</a:t>
            </a:r>
            <a:r>
              <a:rPr lang="en-US" sz="3600" b="1" baseline="30000" dirty="0" smtClean="0">
                <a:latin typeface="Book Antiqua" pitchFamily="18" charset="0"/>
              </a:rPr>
              <a:t>st</a:t>
            </a:r>
            <a:r>
              <a:rPr lang="en-US" sz="3600" b="1" dirty="0" smtClean="0">
                <a:latin typeface="Book Antiqua" pitchFamily="18" charset="0"/>
              </a:rPr>
              <a:t> paper</a:t>
            </a:r>
          </a:p>
        </p:txBody>
      </p:sp>
      <p:sp>
        <p:nvSpPr>
          <p:cNvPr id="12" name="TextBox 11"/>
          <p:cNvSpPr txBox="1"/>
          <p:nvPr/>
        </p:nvSpPr>
        <p:spPr>
          <a:xfrm>
            <a:off x="1866900" y="732971"/>
            <a:ext cx="8001000" cy="923330"/>
          </a:xfrm>
          <a:prstGeom prst="rect">
            <a:avLst/>
          </a:prstGeom>
          <a:noFill/>
        </p:spPr>
        <p:txBody>
          <a:bodyPr wrap="square" rtlCol="0">
            <a:spAutoFit/>
          </a:bodyPr>
          <a:lstStyle/>
          <a:p>
            <a:pPr algn="ctr"/>
            <a:r>
              <a:rPr lang="en-US" sz="5400" b="1" u="sng" dirty="0" smtClean="0">
                <a:solidFill>
                  <a:schemeClr val="bg1"/>
                </a:solidFill>
                <a:latin typeface="Book Antiqua" pitchFamily="18" charset="0"/>
              </a:rPr>
              <a:t>Introduction</a:t>
            </a:r>
            <a:endParaRPr lang="en-US" sz="5400" b="1" u="sng" dirty="0">
              <a:solidFill>
                <a:schemeClr val="bg1"/>
              </a:solidFill>
              <a:latin typeface="Book Antiqua" pitchFamily="18" charset="0"/>
            </a:endParaRPr>
          </a:p>
        </p:txBody>
      </p:sp>
    </p:spTree>
    <p:extLst>
      <p:ext uri="{BB962C8B-B14F-4D97-AF65-F5344CB8AC3E}">
        <p14:creationId xmlns:p14="http://schemas.microsoft.com/office/powerpoint/2010/main" val="4184031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33829" y="76200"/>
            <a:ext cx="11353800" cy="6740307"/>
          </a:xfrm>
          <a:prstGeom prst="rect">
            <a:avLst/>
          </a:prstGeom>
          <a:noFill/>
        </p:spPr>
        <p:txBody>
          <a:bodyPr wrap="square" rtlCol="0">
            <a:spAutoFit/>
          </a:bodyPr>
          <a:lstStyle/>
          <a:p>
            <a:pPr algn="just"/>
            <a:r>
              <a:rPr lang="en-US" sz="2400" dirty="0">
                <a:latin typeface="Book Antiqua" pitchFamily="18" charset="0"/>
              </a:rPr>
              <a:t>Trees are the most important element </a:t>
            </a:r>
            <a:r>
              <a:rPr lang="en-US" sz="2400" dirty="0" smtClean="0">
                <a:latin typeface="Book Antiqua" pitchFamily="18" charset="0"/>
              </a:rPr>
              <a:t>of </a:t>
            </a:r>
            <a:r>
              <a:rPr lang="en-US" sz="2400" dirty="0">
                <a:latin typeface="Book Antiqua" pitchFamily="18" charset="0"/>
              </a:rPr>
              <a:t>nature and environment</a:t>
            </a:r>
            <a:r>
              <a:rPr lang="en-US" sz="2400" dirty="0" smtClean="0">
                <a:latin typeface="Book Antiqua" pitchFamily="18" charset="0"/>
              </a:rPr>
              <a:t>.</a:t>
            </a:r>
            <a:r>
              <a:rPr lang="en-US" sz="2400" dirty="0">
                <a:latin typeface="Book Antiqua" pitchFamily="18" charset="0"/>
              </a:rPr>
              <a:t> We cannot think a healthy environment without tree</a:t>
            </a:r>
            <a:r>
              <a:rPr lang="en-US" sz="2400" dirty="0" smtClean="0">
                <a:latin typeface="Book Antiqua" pitchFamily="18" charset="0"/>
              </a:rPr>
              <a:t>.</a:t>
            </a:r>
            <a:r>
              <a:rPr lang="en-US" sz="2400" dirty="0">
                <a:latin typeface="Book Antiqua" pitchFamily="18" charset="0"/>
              </a:rPr>
              <a:t> It is our most intimate friend</a:t>
            </a:r>
            <a:r>
              <a:rPr lang="en-US" sz="2400" dirty="0" smtClean="0">
                <a:latin typeface="Book Antiqua" pitchFamily="18" charset="0"/>
              </a:rPr>
              <a:t>.</a:t>
            </a:r>
            <a:r>
              <a:rPr lang="en-US" sz="2400" dirty="0">
                <a:latin typeface="Book Antiqua" pitchFamily="18" charset="0"/>
              </a:rPr>
              <a:t> </a:t>
            </a:r>
            <a:r>
              <a:rPr lang="en-US" sz="2400" dirty="0" smtClean="0">
                <a:latin typeface="Book Antiqua" pitchFamily="18" charset="0"/>
              </a:rPr>
              <a:t>So tree plantation is most essential for us. Tree </a:t>
            </a:r>
            <a:r>
              <a:rPr lang="en-US" sz="2400" dirty="0">
                <a:latin typeface="Book Antiqua" pitchFamily="18" charset="0"/>
              </a:rPr>
              <a:t>plantation means </a:t>
            </a:r>
            <a:r>
              <a:rPr lang="en-US" sz="2400" dirty="0" smtClean="0">
                <a:latin typeface="Book Antiqua" pitchFamily="18" charset="0"/>
              </a:rPr>
              <a:t>growing </a:t>
            </a:r>
            <a:r>
              <a:rPr lang="en-US" sz="2400" dirty="0">
                <a:latin typeface="Book Antiqua" pitchFamily="18" charset="0"/>
              </a:rPr>
              <a:t>trees</a:t>
            </a:r>
            <a:r>
              <a:rPr lang="en-US" sz="2400" dirty="0" smtClean="0">
                <a:latin typeface="Book Antiqua" pitchFamily="18" charset="0"/>
              </a:rPr>
              <a:t>.</a:t>
            </a:r>
            <a:r>
              <a:rPr lang="en-US" sz="2400" dirty="0">
                <a:latin typeface="Book Antiqua" pitchFamily="18" charset="0"/>
              </a:rPr>
              <a:t> We should plant tree for our </a:t>
            </a:r>
            <a:r>
              <a:rPr lang="en-US" sz="2400" dirty="0" smtClean="0">
                <a:latin typeface="Book Antiqua" pitchFamily="18" charset="0"/>
              </a:rPr>
              <a:t>existence as we cannot </a:t>
            </a:r>
            <a:r>
              <a:rPr lang="en-US" sz="2400" dirty="0">
                <a:latin typeface="Book Antiqua" pitchFamily="18" charset="0"/>
              </a:rPr>
              <a:t>live without </a:t>
            </a:r>
            <a:r>
              <a:rPr lang="en-US" sz="2400" dirty="0" smtClean="0">
                <a:latin typeface="Book Antiqua" pitchFamily="18" charset="0"/>
              </a:rPr>
              <a:t>oxygen. We live by receiving oxygen from the tree and releasing carbon dioxide. Trees are the factory of receiving </a:t>
            </a:r>
            <a:r>
              <a:rPr lang="en-US" sz="2400" dirty="0">
                <a:latin typeface="Book Antiqua" pitchFamily="18" charset="0"/>
              </a:rPr>
              <a:t>carbon dioxide and </a:t>
            </a:r>
            <a:r>
              <a:rPr lang="en-US" sz="2400" dirty="0" smtClean="0">
                <a:latin typeface="Book Antiqua" pitchFamily="18" charset="0"/>
              </a:rPr>
              <a:t>releasing oxygen. </a:t>
            </a:r>
            <a:r>
              <a:rPr lang="en-US" sz="2400" dirty="0">
                <a:latin typeface="Book Antiqua" pitchFamily="18" charset="0"/>
              </a:rPr>
              <a:t>It </a:t>
            </a:r>
            <a:r>
              <a:rPr lang="en-US" sz="2400" dirty="0" smtClean="0">
                <a:latin typeface="Book Antiqua" pitchFamily="18" charset="0"/>
              </a:rPr>
              <a:t>provides </a:t>
            </a:r>
            <a:r>
              <a:rPr lang="en-US" sz="2400" dirty="0">
                <a:latin typeface="Book Antiqua" pitchFamily="18" charset="0"/>
              </a:rPr>
              <a:t>us </a:t>
            </a:r>
            <a:r>
              <a:rPr lang="en-US" sz="2400" dirty="0" smtClean="0">
                <a:latin typeface="Book Antiqua" pitchFamily="18" charset="0"/>
              </a:rPr>
              <a:t>with shed</a:t>
            </a:r>
            <a:r>
              <a:rPr lang="en-US" sz="2400" dirty="0">
                <a:latin typeface="Book Antiqua" pitchFamily="18" charset="0"/>
              </a:rPr>
              <a:t>, food, medicine and furniture</a:t>
            </a:r>
            <a:r>
              <a:rPr lang="en-US" sz="2400" dirty="0" smtClean="0">
                <a:latin typeface="Book Antiqua" pitchFamily="18" charset="0"/>
              </a:rPr>
              <a:t>.</a:t>
            </a:r>
            <a:r>
              <a:rPr lang="en-US" sz="2400" dirty="0">
                <a:latin typeface="Book Antiqua" pitchFamily="18" charset="0"/>
              </a:rPr>
              <a:t> </a:t>
            </a:r>
            <a:r>
              <a:rPr lang="en-US" sz="2400" dirty="0" smtClean="0">
                <a:latin typeface="Book Antiqua" pitchFamily="18" charset="0"/>
              </a:rPr>
              <a:t>We fill our thirst of taste with interesting fruits all the round. </a:t>
            </a:r>
            <a:r>
              <a:rPr lang="en-US" sz="2400" dirty="0">
                <a:latin typeface="Book Antiqua" pitchFamily="18" charset="0"/>
              </a:rPr>
              <a:t>We </a:t>
            </a:r>
            <a:r>
              <a:rPr lang="en-US" sz="2400" dirty="0" smtClean="0">
                <a:latin typeface="Book Antiqua" pitchFamily="18" charset="0"/>
              </a:rPr>
              <a:t>feel delight with the beauty of flowers </a:t>
            </a:r>
            <a:r>
              <a:rPr lang="en-US" sz="2400" dirty="0">
                <a:latin typeface="Book Antiqua" pitchFamily="18" charset="0"/>
              </a:rPr>
              <a:t>and sweet </a:t>
            </a:r>
            <a:r>
              <a:rPr lang="en-US" sz="2400" dirty="0" smtClean="0">
                <a:latin typeface="Book Antiqua" pitchFamily="18" charset="0"/>
              </a:rPr>
              <a:t>smell. It </a:t>
            </a:r>
            <a:r>
              <a:rPr lang="en-US" sz="2400" dirty="0">
                <a:latin typeface="Book Antiqua" pitchFamily="18" charset="0"/>
              </a:rPr>
              <a:t>keeps us physically fit </a:t>
            </a:r>
            <a:r>
              <a:rPr lang="en-US" sz="2400" dirty="0" smtClean="0">
                <a:latin typeface="Book Antiqua" pitchFamily="18" charset="0"/>
              </a:rPr>
              <a:t>providing medicine and herbs. </a:t>
            </a:r>
            <a:r>
              <a:rPr lang="en-US" sz="2400" dirty="0">
                <a:latin typeface="Book Antiqua" pitchFamily="18" charset="0"/>
              </a:rPr>
              <a:t>Moreover, it protects river erosions. It gives shelter to the birds and beasts. It ensures the ecological balance of </a:t>
            </a:r>
            <a:r>
              <a:rPr lang="en-US" sz="2400" dirty="0" smtClean="0">
                <a:latin typeface="Book Antiqua" pitchFamily="18" charset="0"/>
              </a:rPr>
              <a:t>environment</a:t>
            </a:r>
            <a:r>
              <a:rPr lang="en-US" sz="2400" dirty="0">
                <a:latin typeface="Book Antiqua" pitchFamily="18" charset="0"/>
              </a:rPr>
              <a:t>. </a:t>
            </a:r>
            <a:r>
              <a:rPr lang="en-US" sz="2400" dirty="0" smtClean="0">
                <a:latin typeface="Book Antiqua" pitchFamily="18" charset="0"/>
              </a:rPr>
              <a:t>We </a:t>
            </a:r>
            <a:r>
              <a:rPr lang="en-US" sz="2400" dirty="0">
                <a:latin typeface="Book Antiqua" pitchFamily="18" charset="0"/>
              </a:rPr>
              <a:t>should plant all kinds of tree like medicinal tree, flower tree, tree of furniture and shelter</a:t>
            </a:r>
            <a:r>
              <a:rPr lang="en-US" sz="2400" dirty="0" smtClean="0">
                <a:latin typeface="Book Antiqua" pitchFamily="18" charset="0"/>
              </a:rPr>
              <a:t>.</a:t>
            </a:r>
            <a:r>
              <a:rPr lang="en-US" sz="2400" dirty="0">
                <a:latin typeface="Book Antiqua" pitchFamily="18" charset="0"/>
              </a:rPr>
              <a:t> </a:t>
            </a:r>
            <a:r>
              <a:rPr lang="en-US" sz="2400" dirty="0" smtClean="0">
                <a:latin typeface="Book Antiqua" pitchFamily="18" charset="0"/>
              </a:rPr>
              <a:t>The </a:t>
            </a:r>
            <a:r>
              <a:rPr lang="en-US" sz="2400" dirty="0">
                <a:latin typeface="Book Antiqua" pitchFamily="18" charset="0"/>
              </a:rPr>
              <a:t>first week of July is the best time of planting tree because it is the tree </a:t>
            </a:r>
            <a:r>
              <a:rPr lang="en-US" sz="2400" dirty="0" smtClean="0">
                <a:latin typeface="Book Antiqua" pitchFamily="18" charset="0"/>
              </a:rPr>
              <a:t>plantation </a:t>
            </a:r>
            <a:r>
              <a:rPr lang="en-US" sz="2400" dirty="0">
                <a:latin typeface="Book Antiqua" pitchFamily="18" charset="0"/>
              </a:rPr>
              <a:t>week</a:t>
            </a:r>
            <a:r>
              <a:rPr lang="en-US" sz="2400" dirty="0" smtClean="0">
                <a:latin typeface="Book Antiqua" pitchFamily="18" charset="0"/>
              </a:rPr>
              <a:t>.</a:t>
            </a:r>
            <a:r>
              <a:rPr lang="en-US" sz="2400" dirty="0">
                <a:latin typeface="Book Antiqua" pitchFamily="18" charset="0"/>
              </a:rPr>
              <a:t> If we do not plant tree, </a:t>
            </a:r>
            <a:r>
              <a:rPr lang="en-US" sz="2400" dirty="0" smtClean="0">
                <a:latin typeface="Book Antiqua" pitchFamily="18" charset="0"/>
              </a:rPr>
              <a:t>our </a:t>
            </a:r>
            <a:r>
              <a:rPr lang="en-US" sz="2400" dirty="0">
                <a:latin typeface="Book Antiqua" pitchFamily="18" charset="0"/>
              </a:rPr>
              <a:t>country will be turned into desert for </a:t>
            </a:r>
            <a:r>
              <a:rPr lang="en-US" sz="2400" dirty="0" smtClean="0">
                <a:latin typeface="Book Antiqua" pitchFamily="18" charset="0"/>
              </a:rPr>
              <a:t>deforestation and </a:t>
            </a:r>
            <a:r>
              <a:rPr lang="en-US" sz="2400" dirty="0">
                <a:latin typeface="Book Antiqua" pitchFamily="18" charset="0"/>
              </a:rPr>
              <a:t>all living beings will loss their existence</a:t>
            </a:r>
            <a:r>
              <a:rPr lang="en-US" sz="2400" dirty="0" smtClean="0">
                <a:latin typeface="Book Antiqua" pitchFamily="18" charset="0"/>
              </a:rPr>
              <a:t>. So the importance of tree plantation is easily realized. That’s why we </a:t>
            </a:r>
            <a:r>
              <a:rPr lang="en-US" sz="2400" dirty="0">
                <a:latin typeface="Book Antiqua" pitchFamily="18" charset="0"/>
              </a:rPr>
              <a:t>should plant trees more and more in any blank space like open and unused </a:t>
            </a:r>
            <a:r>
              <a:rPr lang="en-US" sz="2400" dirty="0" smtClean="0">
                <a:latin typeface="Book Antiqua" pitchFamily="18" charset="0"/>
              </a:rPr>
              <a:t>place, </a:t>
            </a:r>
            <a:r>
              <a:rPr lang="en-US" sz="2400" dirty="0">
                <a:latin typeface="Book Antiqua" pitchFamily="18" charset="0"/>
              </a:rPr>
              <a:t>by the side of the house, roads, high ways, by the side of schools, colleges and </a:t>
            </a:r>
            <a:r>
              <a:rPr lang="en-US" sz="2400" dirty="0" smtClean="0">
                <a:latin typeface="Book Antiqua" pitchFamily="18" charset="0"/>
              </a:rPr>
              <a:t>offices to ensure a happy ,healthy and fresh environment.</a:t>
            </a:r>
            <a:endParaRPr lang="en-US" sz="2400" dirty="0"/>
          </a:p>
        </p:txBody>
      </p:sp>
    </p:spTree>
    <p:extLst>
      <p:ext uri="{BB962C8B-B14F-4D97-AF65-F5344CB8AC3E}">
        <p14:creationId xmlns:p14="http://schemas.microsoft.com/office/powerpoint/2010/main" val="4280529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537632679"/>
              </p:ext>
            </p:extLst>
          </p:nvPr>
        </p:nvGraphicFramePr>
        <p:xfrm>
          <a:off x="5486400" y="3043238"/>
          <a:ext cx="914400" cy="771525"/>
        </p:xfrm>
        <a:graphic>
          <a:graphicData uri="http://schemas.openxmlformats.org/presentationml/2006/ole">
            <mc:AlternateContent xmlns:mc="http://schemas.openxmlformats.org/markup-compatibility/2006">
              <mc:Choice xmlns:v="urn:schemas-microsoft-com:vml" Requires="v">
                <p:oleObj spid="_x0000_s1027"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5486400" y="3043238"/>
                        <a:ext cx="914400" cy="771525"/>
                      </a:xfrm>
                      <a:prstGeom prst="rect">
                        <a:avLst/>
                      </a:prstGeom>
                    </p:spPr>
                  </p:pic>
                </p:oleObj>
              </mc:Fallback>
            </mc:AlternateContent>
          </a:graphicData>
        </a:graphic>
      </p:graphicFrame>
      <p:sp>
        <p:nvSpPr>
          <p:cNvPr id="2" name="Oval 1"/>
          <p:cNvSpPr/>
          <p:nvPr/>
        </p:nvSpPr>
        <p:spPr>
          <a:xfrm>
            <a:off x="2209800" y="2133600"/>
            <a:ext cx="6934200" cy="22098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latin typeface="Book Antiqua" pitchFamily="18" charset="0"/>
              </a:rPr>
              <a:t>Let us watch and </a:t>
            </a:r>
            <a:r>
              <a:rPr lang="en-US" sz="3600" b="1" smtClean="0">
                <a:latin typeface="Book Antiqua" pitchFamily="18" charset="0"/>
              </a:rPr>
              <a:t>sing together.</a:t>
            </a:r>
            <a:endParaRPr lang="en-US" sz="3600" b="1" dirty="0">
              <a:latin typeface="Book Antiqua" pitchFamily="18" charset="0"/>
            </a:endParaRPr>
          </a:p>
        </p:txBody>
      </p:sp>
    </p:spTree>
    <p:extLst>
      <p:ext uri="{BB962C8B-B14F-4D97-AF65-F5344CB8AC3E}">
        <p14:creationId xmlns:p14="http://schemas.microsoft.com/office/powerpoint/2010/main" val="91280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209800" y="1676400"/>
            <a:ext cx="8001000" cy="23622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latin typeface="Book Antiqua" pitchFamily="18" charset="0"/>
              </a:rPr>
              <a:t>What are they doing in the pictures?</a:t>
            </a:r>
            <a:endParaRPr lang="en-US" sz="3600" b="1" dirty="0">
              <a:latin typeface="Book Antiqua" pitchFamily="18" charset="0"/>
            </a:endParaRPr>
          </a:p>
        </p:txBody>
      </p:sp>
      <p:sp>
        <p:nvSpPr>
          <p:cNvPr id="10" name="TextBox 9"/>
          <p:cNvSpPr txBox="1"/>
          <p:nvPr/>
        </p:nvSpPr>
        <p:spPr>
          <a:xfrm>
            <a:off x="2431237" y="4343400"/>
            <a:ext cx="7204595" cy="830997"/>
          </a:xfrm>
          <a:prstGeom prst="rect">
            <a:avLst/>
          </a:prstGeom>
          <a:noFill/>
        </p:spPr>
        <p:txBody>
          <a:bodyPr wrap="square" rtlCol="0">
            <a:spAutoFit/>
          </a:bodyPr>
          <a:lstStyle/>
          <a:p>
            <a:pPr algn="ctr"/>
            <a:r>
              <a:rPr lang="en-US" sz="4800" b="1" dirty="0" smtClean="0">
                <a:solidFill>
                  <a:schemeClr val="bg1"/>
                </a:solidFill>
                <a:latin typeface="Book Antiqua" pitchFamily="18" charset="0"/>
              </a:rPr>
              <a:t>They are planting trees.</a:t>
            </a:r>
            <a:endParaRPr lang="en-US" sz="4800" b="1" dirty="0">
              <a:solidFill>
                <a:schemeClr val="bg1"/>
              </a:solidFill>
              <a:latin typeface="Book Antiqu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862" y="163286"/>
            <a:ext cx="4476750" cy="333375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9286" y="3500664"/>
            <a:ext cx="4213092" cy="321945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3801" y="163285"/>
            <a:ext cx="4198578" cy="3341007"/>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a:ext>
            </a:extLst>
          </a:blip>
          <a:srcRect l="16057"/>
          <a:stretch/>
        </p:blipFill>
        <p:spPr>
          <a:xfrm>
            <a:off x="192862" y="3493407"/>
            <a:ext cx="3540938" cy="3225615"/>
          </a:xfrm>
          <a:prstGeom prst="rect">
            <a:avLst/>
          </a:prstGeom>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l="16171" r="23800"/>
          <a:stretch/>
        </p:blipFill>
        <p:spPr>
          <a:xfrm>
            <a:off x="3745687" y="163285"/>
            <a:ext cx="3798113" cy="3337378"/>
          </a:xfrm>
          <a:prstGeom prst="rect">
            <a:avLst/>
          </a:prstGeom>
        </p:spPr>
      </p:pic>
      <p:pic>
        <p:nvPicPr>
          <p:cNvPr id="3" name="Picture 2"/>
          <p:cNvPicPr>
            <a:picLocks noChangeAspect="1"/>
          </p:cNvPicPr>
          <p:nvPr/>
        </p:nvPicPr>
        <p:blipFill rotWithShape="1">
          <a:blip r:embed="rId8" cstate="email">
            <a:extLst>
              <a:ext uri="{28A0092B-C50C-407E-A947-70E740481C1C}">
                <a14:useLocalDpi xmlns:a14="http://schemas.microsoft.com/office/drawing/2010/main"/>
              </a:ext>
            </a:extLst>
          </a:blip>
          <a:srcRect b="11164"/>
          <a:stretch/>
        </p:blipFill>
        <p:spPr>
          <a:xfrm>
            <a:off x="3731172" y="3479985"/>
            <a:ext cx="3798113" cy="3225615"/>
          </a:xfrm>
          <a:prstGeom prst="rect">
            <a:avLst/>
          </a:prstGeom>
        </p:spPr>
      </p:pic>
    </p:spTree>
    <p:extLst>
      <p:ext uri="{BB962C8B-B14F-4D97-AF65-F5344CB8AC3E}">
        <p14:creationId xmlns:p14="http://schemas.microsoft.com/office/powerpoint/2010/main" val="11237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1+#ppt_w/2"/>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fltVal val="0"/>
                                          </p:val>
                                        </p:tav>
                                        <p:tav tm="100000">
                                          <p:val>
                                            <p:strVal val="#ppt_w"/>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2000" fill="hold"/>
                                        <p:tgtEl>
                                          <p:spTgt spid="3"/>
                                        </p:tgtEl>
                                        <p:attrNameLst>
                                          <p:attrName>ppt_w</p:attrName>
                                        </p:attrNameLst>
                                      </p:cBhvr>
                                      <p:tavLst>
                                        <p:tav tm="0">
                                          <p:val>
                                            <p:fltVal val="0"/>
                                          </p:val>
                                        </p:tav>
                                        <p:tav tm="100000">
                                          <p:val>
                                            <p:strVal val="#ppt_w"/>
                                          </p:val>
                                        </p:tav>
                                      </p:tavLst>
                                    </p:anim>
                                    <p:anim calcmode="lin" valueType="num">
                                      <p:cBhvr>
                                        <p:cTn id="23" dur="2000" fill="hold"/>
                                        <p:tgtEl>
                                          <p:spTgt spid="3"/>
                                        </p:tgtEl>
                                        <p:attrNameLst>
                                          <p:attrName>ppt_h</p:attrName>
                                        </p:attrNameLst>
                                      </p:cBhvr>
                                      <p:tavLst>
                                        <p:tav tm="0">
                                          <p:val>
                                            <p:fltVal val="0"/>
                                          </p:val>
                                        </p:tav>
                                        <p:tav tm="100000">
                                          <p:val>
                                            <p:strVal val="#ppt_h"/>
                                          </p:val>
                                        </p:tav>
                                      </p:tavLst>
                                    </p:anim>
                                    <p:animEffect transition="in" filter="fade">
                                      <p:cBhvr>
                                        <p:cTn id="24" dur="2000"/>
                                        <p:tgtEl>
                                          <p:spTgt spid="3"/>
                                        </p:tgtEl>
                                      </p:cBhvr>
                                    </p:animEffect>
                                  </p:childTnLst>
                                </p:cTn>
                              </p:par>
                              <p:par>
                                <p:cTn id="25" presetID="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1+#ppt_w/2"/>
                                          </p:val>
                                        </p:tav>
                                        <p:tav tm="100000">
                                          <p:val>
                                            <p:strVal val="#ppt_x"/>
                                          </p:val>
                                        </p:tav>
                                      </p:tavLst>
                                    </p:anim>
                                    <p:anim calcmode="lin" valueType="num">
                                      <p:cBhvr additive="base">
                                        <p:cTn id="32"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nodeType="clickEffect">
                                  <p:stCondLst>
                                    <p:cond delay="0"/>
                                  </p:stCondLst>
                                  <p:childTnLst>
                                    <p:anim calcmode="lin" valueType="num">
                                      <p:cBhvr>
                                        <p:cTn id="36" dur="2000"/>
                                        <p:tgtEl>
                                          <p:spTgt spid="2"/>
                                        </p:tgtEl>
                                        <p:attrNameLst>
                                          <p:attrName>ppt_w</p:attrName>
                                        </p:attrNameLst>
                                      </p:cBhvr>
                                      <p:tavLst>
                                        <p:tav tm="0">
                                          <p:val>
                                            <p:strVal val="ppt_w"/>
                                          </p:val>
                                        </p:tav>
                                        <p:tav tm="100000">
                                          <p:val>
                                            <p:fltVal val="0"/>
                                          </p:val>
                                        </p:tav>
                                      </p:tavLst>
                                    </p:anim>
                                    <p:anim calcmode="lin" valueType="num">
                                      <p:cBhvr>
                                        <p:cTn id="37" dur="2000"/>
                                        <p:tgtEl>
                                          <p:spTgt spid="2"/>
                                        </p:tgtEl>
                                        <p:attrNameLst>
                                          <p:attrName>ppt_h</p:attrName>
                                        </p:attrNameLst>
                                      </p:cBhvr>
                                      <p:tavLst>
                                        <p:tav tm="0">
                                          <p:val>
                                            <p:strVal val="ppt_h"/>
                                          </p:val>
                                        </p:tav>
                                        <p:tav tm="100000">
                                          <p:val>
                                            <p:fltVal val="0"/>
                                          </p:val>
                                        </p:tav>
                                      </p:tavLst>
                                    </p:anim>
                                    <p:animEffect transition="out" filter="fade">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53" presetClass="exit" presetSubtype="32" fill="hold" nodeType="withEffect">
                                  <p:stCondLst>
                                    <p:cond delay="0"/>
                                  </p:stCondLst>
                                  <p:childTnLst>
                                    <p:anim calcmode="lin" valueType="num">
                                      <p:cBhvr>
                                        <p:cTn id="41" dur="2000"/>
                                        <p:tgtEl>
                                          <p:spTgt spid="6"/>
                                        </p:tgtEl>
                                        <p:attrNameLst>
                                          <p:attrName>ppt_w</p:attrName>
                                        </p:attrNameLst>
                                      </p:cBhvr>
                                      <p:tavLst>
                                        <p:tav tm="0">
                                          <p:val>
                                            <p:strVal val="ppt_w"/>
                                          </p:val>
                                        </p:tav>
                                        <p:tav tm="100000">
                                          <p:val>
                                            <p:fltVal val="0"/>
                                          </p:val>
                                        </p:tav>
                                      </p:tavLst>
                                    </p:anim>
                                    <p:anim calcmode="lin" valueType="num">
                                      <p:cBhvr>
                                        <p:cTn id="42" dur="2000"/>
                                        <p:tgtEl>
                                          <p:spTgt spid="6"/>
                                        </p:tgtEl>
                                        <p:attrNameLst>
                                          <p:attrName>ppt_h</p:attrName>
                                        </p:attrNameLst>
                                      </p:cBhvr>
                                      <p:tavLst>
                                        <p:tav tm="0">
                                          <p:val>
                                            <p:strVal val="ppt_h"/>
                                          </p:val>
                                        </p:tav>
                                        <p:tav tm="100000">
                                          <p:val>
                                            <p:fltVal val="0"/>
                                          </p:val>
                                        </p:tav>
                                      </p:tavLst>
                                    </p:anim>
                                    <p:animEffect transition="out" filter="fade">
                                      <p:cBhvr>
                                        <p:cTn id="43" dur="2000"/>
                                        <p:tgtEl>
                                          <p:spTgt spid="6"/>
                                        </p:tgtEl>
                                      </p:cBhvr>
                                    </p:animEffect>
                                    <p:set>
                                      <p:cBhvr>
                                        <p:cTn id="44" dur="1" fill="hold">
                                          <p:stCondLst>
                                            <p:cond delay="1999"/>
                                          </p:stCondLst>
                                        </p:cTn>
                                        <p:tgtEl>
                                          <p:spTgt spid="6"/>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2000"/>
                                        <p:tgtEl>
                                          <p:spTgt spid="8"/>
                                        </p:tgtEl>
                                        <p:attrNameLst>
                                          <p:attrName>ppt_w</p:attrName>
                                        </p:attrNameLst>
                                      </p:cBhvr>
                                      <p:tavLst>
                                        <p:tav tm="0">
                                          <p:val>
                                            <p:strVal val="ppt_w"/>
                                          </p:val>
                                        </p:tav>
                                        <p:tav tm="100000">
                                          <p:val>
                                            <p:fltVal val="0"/>
                                          </p:val>
                                        </p:tav>
                                      </p:tavLst>
                                    </p:anim>
                                    <p:anim calcmode="lin" valueType="num">
                                      <p:cBhvr>
                                        <p:cTn id="47" dur="2000"/>
                                        <p:tgtEl>
                                          <p:spTgt spid="8"/>
                                        </p:tgtEl>
                                        <p:attrNameLst>
                                          <p:attrName>ppt_h</p:attrName>
                                        </p:attrNameLst>
                                      </p:cBhvr>
                                      <p:tavLst>
                                        <p:tav tm="0">
                                          <p:val>
                                            <p:strVal val="ppt_h"/>
                                          </p:val>
                                        </p:tav>
                                        <p:tav tm="100000">
                                          <p:val>
                                            <p:fltVal val="0"/>
                                          </p:val>
                                        </p:tav>
                                      </p:tavLst>
                                    </p:anim>
                                    <p:animEffect transition="out" filter="fade">
                                      <p:cBhvr>
                                        <p:cTn id="48" dur="2000"/>
                                        <p:tgtEl>
                                          <p:spTgt spid="8"/>
                                        </p:tgtEl>
                                      </p:cBhvr>
                                    </p:animEffect>
                                    <p:set>
                                      <p:cBhvr>
                                        <p:cTn id="49" dur="1" fill="hold">
                                          <p:stCondLst>
                                            <p:cond delay="1999"/>
                                          </p:stCondLst>
                                        </p:cTn>
                                        <p:tgtEl>
                                          <p:spTgt spid="8"/>
                                        </p:tgtEl>
                                        <p:attrNameLst>
                                          <p:attrName>style.visibility</p:attrName>
                                        </p:attrNameLst>
                                      </p:cBhvr>
                                      <p:to>
                                        <p:strVal val="hidden"/>
                                      </p:to>
                                    </p:set>
                                  </p:childTnLst>
                                </p:cTn>
                              </p:par>
                              <p:par>
                                <p:cTn id="50" presetID="53" presetClass="exit" presetSubtype="32" fill="hold" nodeType="withEffect">
                                  <p:stCondLst>
                                    <p:cond delay="0"/>
                                  </p:stCondLst>
                                  <p:childTnLst>
                                    <p:anim calcmode="lin" valueType="num">
                                      <p:cBhvr>
                                        <p:cTn id="51" dur="2000"/>
                                        <p:tgtEl>
                                          <p:spTgt spid="3"/>
                                        </p:tgtEl>
                                        <p:attrNameLst>
                                          <p:attrName>ppt_w</p:attrName>
                                        </p:attrNameLst>
                                      </p:cBhvr>
                                      <p:tavLst>
                                        <p:tav tm="0">
                                          <p:val>
                                            <p:strVal val="ppt_w"/>
                                          </p:val>
                                        </p:tav>
                                        <p:tav tm="100000">
                                          <p:val>
                                            <p:fltVal val="0"/>
                                          </p:val>
                                        </p:tav>
                                      </p:tavLst>
                                    </p:anim>
                                    <p:anim calcmode="lin" valueType="num">
                                      <p:cBhvr>
                                        <p:cTn id="52" dur="2000"/>
                                        <p:tgtEl>
                                          <p:spTgt spid="3"/>
                                        </p:tgtEl>
                                        <p:attrNameLst>
                                          <p:attrName>ppt_h</p:attrName>
                                        </p:attrNameLst>
                                      </p:cBhvr>
                                      <p:tavLst>
                                        <p:tav tm="0">
                                          <p:val>
                                            <p:strVal val="ppt_h"/>
                                          </p:val>
                                        </p:tav>
                                        <p:tav tm="100000">
                                          <p:val>
                                            <p:fltVal val="0"/>
                                          </p:val>
                                        </p:tav>
                                      </p:tavLst>
                                    </p:anim>
                                    <p:animEffect transition="out" filter="fade">
                                      <p:cBhvr>
                                        <p:cTn id="53" dur="2000"/>
                                        <p:tgtEl>
                                          <p:spTgt spid="3"/>
                                        </p:tgtEl>
                                      </p:cBhvr>
                                    </p:animEffect>
                                    <p:set>
                                      <p:cBhvr>
                                        <p:cTn id="54" dur="1" fill="hold">
                                          <p:stCondLst>
                                            <p:cond delay="1999"/>
                                          </p:stCondLst>
                                        </p:cTn>
                                        <p:tgtEl>
                                          <p:spTgt spid="3"/>
                                        </p:tgtEl>
                                        <p:attrNameLst>
                                          <p:attrName>style.visibility</p:attrName>
                                        </p:attrNameLst>
                                      </p:cBhvr>
                                      <p:to>
                                        <p:strVal val="hidden"/>
                                      </p:to>
                                    </p:set>
                                  </p:childTnLst>
                                </p:cTn>
                              </p:par>
                              <p:par>
                                <p:cTn id="55" presetID="53" presetClass="exit" presetSubtype="32" fill="hold" nodeType="withEffect">
                                  <p:stCondLst>
                                    <p:cond delay="0"/>
                                  </p:stCondLst>
                                  <p:childTnLst>
                                    <p:anim calcmode="lin" valueType="num">
                                      <p:cBhvr>
                                        <p:cTn id="56" dur="2000"/>
                                        <p:tgtEl>
                                          <p:spTgt spid="7"/>
                                        </p:tgtEl>
                                        <p:attrNameLst>
                                          <p:attrName>ppt_w</p:attrName>
                                        </p:attrNameLst>
                                      </p:cBhvr>
                                      <p:tavLst>
                                        <p:tav tm="0">
                                          <p:val>
                                            <p:strVal val="ppt_w"/>
                                          </p:val>
                                        </p:tav>
                                        <p:tav tm="100000">
                                          <p:val>
                                            <p:fltVal val="0"/>
                                          </p:val>
                                        </p:tav>
                                      </p:tavLst>
                                    </p:anim>
                                    <p:anim calcmode="lin" valueType="num">
                                      <p:cBhvr>
                                        <p:cTn id="57" dur="2000"/>
                                        <p:tgtEl>
                                          <p:spTgt spid="7"/>
                                        </p:tgtEl>
                                        <p:attrNameLst>
                                          <p:attrName>ppt_h</p:attrName>
                                        </p:attrNameLst>
                                      </p:cBhvr>
                                      <p:tavLst>
                                        <p:tav tm="0">
                                          <p:val>
                                            <p:strVal val="ppt_h"/>
                                          </p:val>
                                        </p:tav>
                                        <p:tav tm="100000">
                                          <p:val>
                                            <p:fltVal val="0"/>
                                          </p:val>
                                        </p:tav>
                                      </p:tavLst>
                                    </p:anim>
                                    <p:animEffect transition="out" filter="fade">
                                      <p:cBhvr>
                                        <p:cTn id="58" dur="2000"/>
                                        <p:tgtEl>
                                          <p:spTgt spid="7"/>
                                        </p:tgtEl>
                                      </p:cBhvr>
                                    </p:animEffect>
                                    <p:set>
                                      <p:cBhvr>
                                        <p:cTn id="59" dur="1" fill="hold">
                                          <p:stCondLst>
                                            <p:cond delay="1999"/>
                                          </p:stCondLst>
                                        </p:cTn>
                                        <p:tgtEl>
                                          <p:spTgt spid="7"/>
                                        </p:tgtEl>
                                        <p:attrNameLst>
                                          <p:attrName>style.visibility</p:attrName>
                                        </p:attrNameLst>
                                      </p:cBhvr>
                                      <p:to>
                                        <p:strVal val="hidden"/>
                                      </p:to>
                                    </p:set>
                                  </p:childTnLst>
                                </p:cTn>
                              </p:par>
                              <p:par>
                                <p:cTn id="60" presetID="53" presetClass="exit" presetSubtype="32" fill="hold" nodeType="withEffect">
                                  <p:stCondLst>
                                    <p:cond delay="0"/>
                                  </p:stCondLst>
                                  <p:childTnLst>
                                    <p:anim calcmode="lin" valueType="num">
                                      <p:cBhvr>
                                        <p:cTn id="61" dur="2000"/>
                                        <p:tgtEl>
                                          <p:spTgt spid="5"/>
                                        </p:tgtEl>
                                        <p:attrNameLst>
                                          <p:attrName>ppt_w</p:attrName>
                                        </p:attrNameLst>
                                      </p:cBhvr>
                                      <p:tavLst>
                                        <p:tav tm="0">
                                          <p:val>
                                            <p:strVal val="ppt_w"/>
                                          </p:val>
                                        </p:tav>
                                        <p:tav tm="100000">
                                          <p:val>
                                            <p:fltVal val="0"/>
                                          </p:val>
                                        </p:tav>
                                      </p:tavLst>
                                    </p:anim>
                                    <p:anim calcmode="lin" valueType="num">
                                      <p:cBhvr>
                                        <p:cTn id="62" dur="2000"/>
                                        <p:tgtEl>
                                          <p:spTgt spid="5"/>
                                        </p:tgtEl>
                                        <p:attrNameLst>
                                          <p:attrName>ppt_h</p:attrName>
                                        </p:attrNameLst>
                                      </p:cBhvr>
                                      <p:tavLst>
                                        <p:tav tm="0">
                                          <p:val>
                                            <p:strVal val="ppt_h"/>
                                          </p:val>
                                        </p:tav>
                                        <p:tav tm="100000">
                                          <p:val>
                                            <p:fltVal val="0"/>
                                          </p:val>
                                        </p:tav>
                                      </p:tavLst>
                                    </p:anim>
                                    <p:animEffect transition="out" filter="fade">
                                      <p:cBhvr>
                                        <p:cTn id="63" dur="2000"/>
                                        <p:tgtEl>
                                          <p:spTgt spid="5"/>
                                        </p:tgtEl>
                                      </p:cBhvr>
                                    </p:animEffect>
                                    <p:set>
                                      <p:cBhvr>
                                        <p:cTn id="64" dur="1" fill="hold">
                                          <p:stCondLst>
                                            <p:cond delay="1999"/>
                                          </p:stCondLst>
                                        </p:cTn>
                                        <p:tgtEl>
                                          <p:spTgt spid="5"/>
                                        </p:tgtEl>
                                        <p:attrNameLst>
                                          <p:attrName>style.visibility</p:attrName>
                                        </p:attrNameLst>
                                      </p:cBhvr>
                                      <p:to>
                                        <p:strVal val="hidden"/>
                                      </p:to>
                                    </p:set>
                                  </p:childTnLst>
                                </p:cTn>
                              </p:par>
                              <p:par>
                                <p:cTn id="65" presetID="53" presetClass="entr" presetSubtype="16"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fltVal val="0"/>
                                          </p:val>
                                        </p:tav>
                                        <p:tav tm="100000">
                                          <p:val>
                                            <p:strVal val="#ppt_w"/>
                                          </p:val>
                                        </p:tav>
                                      </p:tavLst>
                                    </p:anim>
                                    <p:anim calcmode="lin" valueType="num">
                                      <p:cBhvr>
                                        <p:cTn id="68" dur="1000" fill="hold"/>
                                        <p:tgtEl>
                                          <p:spTgt spid="9"/>
                                        </p:tgtEl>
                                        <p:attrNameLst>
                                          <p:attrName>ppt_h</p:attrName>
                                        </p:attrNameLst>
                                      </p:cBhvr>
                                      <p:tavLst>
                                        <p:tav tm="0">
                                          <p:val>
                                            <p:fltVal val="0"/>
                                          </p:val>
                                        </p:tav>
                                        <p:tav tm="100000">
                                          <p:val>
                                            <p:strVal val="#ppt_h"/>
                                          </p:val>
                                        </p:tav>
                                      </p:tavLst>
                                    </p:anim>
                                    <p:animEffect transition="in" filter="fade">
                                      <p:cBhvr>
                                        <p:cTn id="69" dur="10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left)">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295400" y="609600"/>
            <a:ext cx="9677400" cy="2133600"/>
          </a:xfrm>
          <a:prstGeom prst="downArrowCallout">
            <a:avLst>
              <a:gd name="adj1" fmla="val 46769"/>
              <a:gd name="adj2" fmla="val 51531"/>
              <a:gd name="adj3" fmla="val 25000"/>
              <a:gd name="adj4" fmla="val 55453"/>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800" b="1" dirty="0" smtClean="0">
                <a:latin typeface="Book Antiqua" pitchFamily="18" charset="0"/>
              </a:rPr>
              <a:t>Our today’s lesson is-</a:t>
            </a:r>
            <a:endParaRPr lang="en-US" sz="4800" b="1" dirty="0">
              <a:latin typeface="Book Antiqua" pitchFamily="18" charset="0"/>
            </a:endParaRPr>
          </a:p>
        </p:txBody>
      </p:sp>
      <p:sp>
        <p:nvSpPr>
          <p:cNvPr id="3" name="Oval 2"/>
          <p:cNvSpPr/>
          <p:nvPr/>
        </p:nvSpPr>
        <p:spPr>
          <a:xfrm>
            <a:off x="2514600" y="2743200"/>
            <a:ext cx="7239000" cy="25146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800" b="1" dirty="0" smtClean="0">
                <a:latin typeface="Book Antiqua" pitchFamily="18" charset="0"/>
              </a:rPr>
              <a:t>Tree Plantation</a:t>
            </a:r>
          </a:p>
          <a:p>
            <a:pPr algn="ctr"/>
            <a:r>
              <a:rPr lang="en-US" sz="4800" b="1" dirty="0" smtClean="0">
                <a:latin typeface="Book Antiqua" pitchFamily="18" charset="0"/>
              </a:rPr>
              <a:t>(Paragraph)</a:t>
            </a:r>
            <a:endParaRPr lang="en-US" sz="4800" b="1" dirty="0">
              <a:latin typeface="Book Antiqua"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33" y="23734"/>
            <a:ext cx="11887201" cy="6858000"/>
          </a:xfrm>
          <a:prstGeom prst="rect">
            <a:avLst/>
          </a:prstGeom>
        </p:spPr>
      </p:pic>
    </p:spTree>
    <p:extLst>
      <p:ext uri="{BB962C8B-B14F-4D97-AF65-F5344CB8AC3E}">
        <p14:creationId xmlns:p14="http://schemas.microsoft.com/office/powerpoint/2010/main" val="23831081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2000"/>
                                        <p:tgtEl>
                                          <p:spTgt spid="6"/>
                                        </p:tgtEl>
                                        <p:attrNameLst>
                                          <p:attrName>ppt_w</p:attrName>
                                        </p:attrNameLst>
                                      </p:cBhvr>
                                      <p:tavLst>
                                        <p:tav tm="0">
                                          <p:val>
                                            <p:strVal val="ppt_w"/>
                                          </p:val>
                                        </p:tav>
                                        <p:tav tm="100000">
                                          <p:val>
                                            <p:fltVal val="0"/>
                                          </p:val>
                                        </p:tav>
                                      </p:tavLst>
                                    </p:anim>
                                    <p:anim calcmode="lin" valueType="num">
                                      <p:cBhvr>
                                        <p:cTn id="7" dur="2000"/>
                                        <p:tgtEl>
                                          <p:spTgt spid="6"/>
                                        </p:tgtEl>
                                        <p:attrNameLst>
                                          <p:attrName>ppt_h</p:attrName>
                                        </p:attrNameLst>
                                      </p:cBhvr>
                                      <p:tavLst>
                                        <p:tav tm="0">
                                          <p:val>
                                            <p:strVal val="ppt_h"/>
                                          </p:val>
                                        </p:tav>
                                        <p:tav tm="100000">
                                          <p:val>
                                            <p:fltVal val="0"/>
                                          </p:val>
                                        </p:tav>
                                      </p:tavLst>
                                    </p:anim>
                                    <p:animEffect transition="out" filter="fade">
                                      <p:cBhvr>
                                        <p:cTn id="8" dur="2000"/>
                                        <p:tgtEl>
                                          <p:spTgt spid="6"/>
                                        </p:tgtEl>
                                      </p:cBhvr>
                                    </p:animEffect>
                                    <p:set>
                                      <p:cBhvr>
                                        <p:cTn id="9"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3143" y="762000"/>
            <a:ext cx="10363200" cy="1428214"/>
          </a:xfrm>
          <a:prstGeom prst="ellipse">
            <a:avLst/>
          </a:prstGeom>
          <a:solidFill>
            <a:schemeClr val="bg1">
              <a:lumMod val="75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000" b="1" dirty="0" smtClean="0">
                <a:solidFill>
                  <a:schemeClr val="tx1"/>
                </a:solidFill>
                <a:latin typeface="Book Antiqua" pitchFamily="18" charset="0"/>
              </a:rPr>
              <a:t>Learning outcomes</a:t>
            </a:r>
            <a:endParaRPr lang="en-US" sz="6000" b="1" dirty="0">
              <a:solidFill>
                <a:schemeClr val="tx1"/>
              </a:solidFill>
              <a:latin typeface="Book Antiqua" pitchFamily="18" charset="0"/>
            </a:endParaRPr>
          </a:p>
        </p:txBody>
      </p:sp>
      <p:sp>
        <p:nvSpPr>
          <p:cNvPr id="4" name="TextBox 3"/>
          <p:cNvSpPr txBox="1"/>
          <p:nvPr/>
        </p:nvSpPr>
        <p:spPr>
          <a:xfrm>
            <a:off x="457201" y="2743200"/>
            <a:ext cx="11049000" cy="2862322"/>
          </a:xfrm>
          <a:prstGeom prst="rect">
            <a:avLst/>
          </a:prstGeom>
          <a:noFill/>
        </p:spPr>
        <p:txBody>
          <a:bodyPr wrap="square" rtlCol="0">
            <a:spAutoFit/>
          </a:bodyPr>
          <a:lstStyle/>
          <a:p>
            <a:r>
              <a:rPr lang="en-US" sz="3600" b="1" dirty="0" smtClean="0">
                <a:solidFill>
                  <a:schemeClr val="bg1"/>
                </a:solidFill>
                <a:latin typeface="Book Antiqua" pitchFamily="18" charset="0"/>
              </a:rPr>
              <a:t>After studied this lesson, students will be able to—</a:t>
            </a:r>
          </a:p>
          <a:p>
            <a:pPr marL="457200" indent="-457200">
              <a:buFont typeface="Wingdings" pitchFamily="2" charset="2"/>
              <a:buChar char="Ø"/>
            </a:pPr>
            <a:r>
              <a:rPr lang="en-US" sz="3600" b="1" dirty="0" smtClean="0">
                <a:solidFill>
                  <a:schemeClr val="bg1"/>
                </a:solidFill>
                <a:latin typeface="Book Antiqua" pitchFamily="18" charset="0"/>
              </a:rPr>
              <a:t>tell what tree plantation is</a:t>
            </a:r>
          </a:p>
          <a:p>
            <a:pPr marL="457200" indent="-457200">
              <a:buFont typeface="Wingdings" pitchFamily="2" charset="2"/>
              <a:buChar char="Ø"/>
            </a:pPr>
            <a:r>
              <a:rPr lang="en-US" sz="3600" b="1" dirty="0" smtClean="0">
                <a:solidFill>
                  <a:schemeClr val="bg1"/>
                </a:solidFill>
                <a:latin typeface="Book Antiqua" pitchFamily="18" charset="0"/>
              </a:rPr>
              <a:t>describe the  importance  of tree plantation</a:t>
            </a:r>
          </a:p>
          <a:p>
            <a:pPr marL="457200" indent="-457200">
              <a:buFont typeface="Wingdings" pitchFamily="2" charset="2"/>
              <a:buChar char="Ø"/>
            </a:pPr>
            <a:r>
              <a:rPr lang="en-US" sz="3600" b="1" dirty="0" smtClean="0">
                <a:solidFill>
                  <a:schemeClr val="bg1"/>
                </a:solidFill>
                <a:latin typeface="Book Antiqua" pitchFamily="18" charset="0"/>
              </a:rPr>
              <a:t>tell about the effect of deforestation</a:t>
            </a:r>
          </a:p>
          <a:p>
            <a:pPr marL="457200" indent="-457200">
              <a:buFont typeface="Wingdings" pitchFamily="2" charset="2"/>
              <a:buChar char="Ø"/>
            </a:pPr>
            <a:r>
              <a:rPr lang="en-US" sz="3600" b="1" dirty="0" smtClean="0">
                <a:solidFill>
                  <a:schemeClr val="bg1"/>
                </a:solidFill>
                <a:latin typeface="Book Antiqua" pitchFamily="18" charset="0"/>
              </a:rPr>
              <a:t>write a paragraph</a:t>
            </a:r>
            <a:endParaRPr lang="en-US" sz="3600" b="1" dirty="0">
              <a:solidFill>
                <a:schemeClr val="bg1"/>
              </a:solidFill>
              <a:latin typeface="Book Antiqua" pitchFamily="18" charset="0"/>
            </a:endParaRPr>
          </a:p>
        </p:txBody>
      </p:sp>
    </p:spTree>
    <p:extLst>
      <p:ext uri="{BB962C8B-B14F-4D97-AF65-F5344CB8AC3E}">
        <p14:creationId xmlns:p14="http://schemas.microsoft.com/office/powerpoint/2010/main" val="4231952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1887200" cy="6857999"/>
          </a:xfrm>
          <a:prstGeom prst="rect">
            <a:avLst/>
          </a:prstGeom>
        </p:spPr>
      </p:pic>
      <p:sp>
        <p:nvSpPr>
          <p:cNvPr id="3" name="TextBox 2"/>
          <p:cNvSpPr txBox="1"/>
          <p:nvPr/>
        </p:nvSpPr>
        <p:spPr>
          <a:xfrm>
            <a:off x="1447800" y="5287744"/>
            <a:ext cx="9220200" cy="1341656"/>
          </a:xfrm>
          <a:prstGeom prst="ellipse">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smtClean="0">
                <a:latin typeface="Book Antiqua" pitchFamily="18" charset="0"/>
              </a:rPr>
              <a:t>Trees are the most important element </a:t>
            </a:r>
          </a:p>
          <a:p>
            <a:pPr algn="ctr"/>
            <a:r>
              <a:rPr lang="en-US" sz="2800" b="1" dirty="0" smtClean="0">
                <a:latin typeface="Book Antiqua" pitchFamily="18" charset="0"/>
              </a:rPr>
              <a:t>of nature and environment.</a:t>
            </a:r>
            <a:endParaRPr lang="en-US" sz="2800" b="1" dirty="0">
              <a:latin typeface="Book Antiqua" pitchFamily="18" charset="0"/>
            </a:endParaRPr>
          </a:p>
        </p:txBody>
      </p:sp>
    </p:spTree>
    <p:extLst>
      <p:ext uri="{BB962C8B-B14F-4D97-AF65-F5344CB8AC3E}">
        <p14:creationId xmlns:p14="http://schemas.microsoft.com/office/powerpoint/2010/main" val="10252761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b="13702"/>
          <a:stretch/>
        </p:blipFill>
        <p:spPr>
          <a:xfrm>
            <a:off x="0" y="19050"/>
            <a:ext cx="11887200" cy="6838950"/>
          </a:xfrm>
          <a:prstGeom prst="rect">
            <a:avLst/>
          </a:prstGeom>
        </p:spPr>
      </p:pic>
      <p:sp>
        <p:nvSpPr>
          <p:cNvPr id="3" name="TextBox 2"/>
          <p:cNvSpPr txBox="1"/>
          <p:nvPr/>
        </p:nvSpPr>
        <p:spPr>
          <a:xfrm>
            <a:off x="0" y="6046053"/>
            <a:ext cx="11887199" cy="735747"/>
          </a:xfrm>
          <a:prstGeom prst="ellipse">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spc="-100" dirty="0" smtClean="0">
                <a:latin typeface="Book Antiqua" pitchFamily="18" charset="0"/>
              </a:rPr>
              <a:t>We cannot think a healthy environment without tree.</a:t>
            </a:r>
            <a:endParaRPr lang="en-US" sz="2800" b="1" spc="-100" dirty="0">
              <a:latin typeface="Book Antiqua" pitchFamily="18" charset="0"/>
            </a:endParaRPr>
          </a:p>
        </p:txBody>
      </p:sp>
    </p:spTree>
    <p:extLst>
      <p:ext uri="{BB962C8B-B14F-4D97-AF65-F5344CB8AC3E}">
        <p14:creationId xmlns:p14="http://schemas.microsoft.com/office/powerpoint/2010/main" val="3794028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1127</Words>
  <Application>Microsoft Office PowerPoint</Application>
  <PresentationFormat>Custom</PresentationFormat>
  <Paragraphs>122</Paragraphs>
  <Slides>30</Slides>
  <Notes>28</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User</cp:lastModifiedBy>
  <cp:revision>72</cp:revision>
  <dcterms:created xsi:type="dcterms:W3CDTF">2015-07-20T01:56:35Z</dcterms:created>
  <dcterms:modified xsi:type="dcterms:W3CDTF">2016-12-22T05:04:47Z</dcterms:modified>
</cp:coreProperties>
</file>